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70" r:id="rId4"/>
    <p:sldId id="271" r:id="rId5"/>
    <p:sldId id="272" r:id="rId6"/>
    <p:sldId id="259" r:id="rId7"/>
    <p:sldId id="264" r:id="rId8"/>
    <p:sldId id="260" r:id="rId9"/>
    <p:sldId id="265" r:id="rId10"/>
    <p:sldId id="275" r:id="rId11"/>
    <p:sldId id="277" r:id="rId12"/>
    <p:sldId id="276" r:id="rId13"/>
    <p:sldId id="274" r:id="rId14"/>
    <p:sldId id="284" r:id="rId15"/>
    <p:sldId id="279" r:id="rId16"/>
    <p:sldId id="278" r:id="rId17"/>
    <p:sldId id="286" r:id="rId18"/>
    <p:sldId id="285" r:id="rId19"/>
    <p:sldId id="280" r:id="rId20"/>
    <p:sldId id="281" r:id="rId21"/>
    <p:sldId id="282" r:id="rId22"/>
    <p:sldId id="268" r:id="rId23"/>
    <p:sldId id="26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6" autoAdjust="0"/>
    <p:restoredTop sz="89104" autoAdjust="0"/>
  </p:normalViewPr>
  <p:slideViewPr>
    <p:cSldViewPr snapToGrid="0">
      <p:cViewPr>
        <p:scale>
          <a:sx n="66" d="100"/>
          <a:sy n="66" d="100"/>
        </p:scale>
        <p:origin x="304" y="-3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0D956-CFCF-43B7-8A7D-0700E4D0DE29}" type="datetimeFigureOut">
              <a:rPr lang="en-US" smtClean="0"/>
              <a:t>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D7F2C9-C728-41B6-98D4-E9DADFC9E998}" type="slidenum">
              <a:rPr lang="en-US" smtClean="0"/>
              <a:t>‹#›</a:t>
            </a:fld>
            <a:endParaRPr lang="en-US"/>
          </a:p>
        </p:txBody>
      </p:sp>
    </p:spTree>
    <p:extLst>
      <p:ext uri="{BB962C8B-B14F-4D97-AF65-F5344CB8AC3E}">
        <p14:creationId xmlns:p14="http://schemas.microsoft.com/office/powerpoint/2010/main" val="403687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D7F2C9-C728-41B6-98D4-E9DADFC9E998}" type="slidenum">
              <a:rPr lang="en-US" smtClean="0"/>
              <a:t>2</a:t>
            </a:fld>
            <a:endParaRPr lang="en-US"/>
          </a:p>
        </p:txBody>
      </p:sp>
    </p:spTree>
    <p:extLst>
      <p:ext uri="{BB962C8B-B14F-4D97-AF65-F5344CB8AC3E}">
        <p14:creationId xmlns:p14="http://schemas.microsoft.com/office/powerpoint/2010/main" val="1422324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(hard coded checking had no confidence)</a:t>
            </a:r>
          </a:p>
          <a:p>
            <a:endParaRPr lang="en-US" dirty="0"/>
          </a:p>
        </p:txBody>
      </p:sp>
      <p:sp>
        <p:nvSpPr>
          <p:cNvPr id="4" name="Slide Number Placeholder 3"/>
          <p:cNvSpPr>
            <a:spLocks noGrp="1"/>
          </p:cNvSpPr>
          <p:nvPr>
            <p:ph type="sldNum" sz="quarter" idx="5"/>
          </p:nvPr>
        </p:nvSpPr>
        <p:spPr/>
        <p:txBody>
          <a:bodyPr/>
          <a:lstStyle/>
          <a:p>
            <a:fld id="{7BD7F2C9-C728-41B6-98D4-E9DADFC9E998}" type="slidenum">
              <a:rPr lang="en-US" smtClean="0"/>
              <a:t>4</a:t>
            </a:fld>
            <a:endParaRPr lang="en-US"/>
          </a:p>
        </p:txBody>
      </p:sp>
    </p:spTree>
    <p:extLst>
      <p:ext uri="{BB962C8B-B14F-4D97-AF65-F5344CB8AC3E}">
        <p14:creationId xmlns:p14="http://schemas.microsoft.com/office/powerpoint/2010/main" val="1188532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harsh speeding and braking Must be in context, speed in a turn or turn, speed in a busy road</a:t>
            </a:r>
          </a:p>
          <a:p>
            <a:endParaRPr lang="en-US" dirty="0"/>
          </a:p>
        </p:txBody>
      </p:sp>
      <p:sp>
        <p:nvSpPr>
          <p:cNvPr id="4" name="Slide Number Placeholder 3"/>
          <p:cNvSpPr>
            <a:spLocks noGrp="1"/>
          </p:cNvSpPr>
          <p:nvPr>
            <p:ph type="sldNum" sz="quarter" idx="5"/>
          </p:nvPr>
        </p:nvSpPr>
        <p:spPr/>
        <p:txBody>
          <a:bodyPr/>
          <a:lstStyle/>
          <a:p>
            <a:fld id="{7BD7F2C9-C728-41B6-98D4-E9DADFC9E998}" type="slidenum">
              <a:rPr lang="en-US" smtClean="0"/>
              <a:t>5</a:t>
            </a:fld>
            <a:endParaRPr lang="en-US"/>
          </a:p>
        </p:txBody>
      </p:sp>
    </p:spTree>
    <p:extLst>
      <p:ext uri="{BB962C8B-B14F-4D97-AF65-F5344CB8AC3E}">
        <p14:creationId xmlns:p14="http://schemas.microsoft.com/office/powerpoint/2010/main" val="1133534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PATTERN OF DRIVER SPEED BRACKING TUING classify aggressive or non-aggressive driving </a:t>
            </a:r>
            <a:r>
              <a:rPr lang="en-US" dirty="0" err="1"/>
              <a:t>behaviour</a:t>
            </a:r>
            <a:r>
              <a:rPr lang="en-US" dirty="0"/>
              <a:t>.</a:t>
            </a:r>
            <a:br>
              <a:rPr lang="en-US" dirty="0"/>
            </a:br>
            <a:r>
              <a:rPr lang="en-US" dirty="0"/>
              <a:t>GAU is just like LSTM but req. less parameters</a:t>
            </a:r>
          </a:p>
        </p:txBody>
      </p:sp>
      <p:sp>
        <p:nvSpPr>
          <p:cNvPr id="4" name="Slide Number Placeholder 3"/>
          <p:cNvSpPr>
            <a:spLocks noGrp="1"/>
          </p:cNvSpPr>
          <p:nvPr>
            <p:ph type="sldNum" sz="quarter" idx="5"/>
          </p:nvPr>
        </p:nvSpPr>
        <p:spPr/>
        <p:txBody>
          <a:bodyPr/>
          <a:lstStyle/>
          <a:p>
            <a:fld id="{7BD7F2C9-C728-41B6-98D4-E9DADFC9E998}" type="slidenum">
              <a:rPr lang="en-US" smtClean="0"/>
              <a:t>6</a:t>
            </a:fld>
            <a:endParaRPr lang="en-US"/>
          </a:p>
        </p:txBody>
      </p:sp>
    </p:spTree>
    <p:extLst>
      <p:ext uri="{BB962C8B-B14F-4D97-AF65-F5344CB8AC3E}">
        <p14:creationId xmlns:p14="http://schemas.microsoft.com/office/powerpoint/2010/main" val="2360787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MOTORWAY UP TO 90KM</a:t>
            </a:r>
          </a:p>
        </p:txBody>
      </p:sp>
      <p:sp>
        <p:nvSpPr>
          <p:cNvPr id="4" name="Slide Number Placeholder 3"/>
          <p:cNvSpPr>
            <a:spLocks noGrp="1"/>
          </p:cNvSpPr>
          <p:nvPr>
            <p:ph type="sldNum" sz="quarter" idx="5"/>
          </p:nvPr>
        </p:nvSpPr>
        <p:spPr/>
        <p:txBody>
          <a:bodyPr/>
          <a:lstStyle/>
          <a:p>
            <a:fld id="{7BD7F2C9-C728-41B6-98D4-E9DADFC9E998}" type="slidenum">
              <a:rPr lang="en-US" smtClean="0"/>
              <a:t>10</a:t>
            </a:fld>
            <a:endParaRPr lang="en-US"/>
          </a:p>
        </p:txBody>
      </p:sp>
    </p:spTree>
    <p:extLst>
      <p:ext uri="{BB962C8B-B14F-4D97-AF65-F5344CB8AC3E}">
        <p14:creationId xmlns:p14="http://schemas.microsoft.com/office/powerpoint/2010/main" val="3552432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MOTORWAY UP TO 90KM</a:t>
            </a:r>
          </a:p>
        </p:txBody>
      </p:sp>
      <p:sp>
        <p:nvSpPr>
          <p:cNvPr id="4" name="Slide Number Placeholder 3"/>
          <p:cNvSpPr>
            <a:spLocks noGrp="1"/>
          </p:cNvSpPr>
          <p:nvPr>
            <p:ph type="sldNum" sz="quarter" idx="5"/>
          </p:nvPr>
        </p:nvSpPr>
        <p:spPr/>
        <p:txBody>
          <a:bodyPr/>
          <a:lstStyle/>
          <a:p>
            <a:fld id="{7BD7F2C9-C728-41B6-98D4-E9DADFC9E998}" type="slidenum">
              <a:rPr lang="en-US" smtClean="0"/>
              <a:t>11</a:t>
            </a:fld>
            <a:endParaRPr lang="en-US"/>
          </a:p>
        </p:txBody>
      </p:sp>
    </p:spTree>
    <p:extLst>
      <p:ext uri="{BB962C8B-B14F-4D97-AF65-F5344CB8AC3E}">
        <p14:creationId xmlns:p14="http://schemas.microsoft.com/office/powerpoint/2010/main" val="686054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MOTORWAY UP TO 90KM</a:t>
            </a:r>
          </a:p>
        </p:txBody>
      </p:sp>
      <p:sp>
        <p:nvSpPr>
          <p:cNvPr id="4" name="Slide Number Placeholder 3"/>
          <p:cNvSpPr>
            <a:spLocks noGrp="1"/>
          </p:cNvSpPr>
          <p:nvPr>
            <p:ph type="sldNum" sz="quarter" idx="5"/>
          </p:nvPr>
        </p:nvSpPr>
        <p:spPr/>
        <p:txBody>
          <a:bodyPr/>
          <a:lstStyle/>
          <a:p>
            <a:fld id="{7BD7F2C9-C728-41B6-98D4-E9DADFC9E998}" type="slidenum">
              <a:rPr lang="en-US" smtClean="0"/>
              <a:t>12</a:t>
            </a:fld>
            <a:endParaRPr lang="en-US"/>
          </a:p>
        </p:txBody>
      </p:sp>
    </p:spTree>
    <p:extLst>
      <p:ext uri="{BB962C8B-B14F-4D97-AF65-F5344CB8AC3E}">
        <p14:creationId xmlns:p14="http://schemas.microsoft.com/office/powerpoint/2010/main" val="110348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D7F2C9-C728-41B6-98D4-E9DADFC9E998}" type="slidenum">
              <a:rPr lang="en-US" smtClean="0"/>
              <a:t>19</a:t>
            </a:fld>
            <a:endParaRPr lang="en-US"/>
          </a:p>
        </p:txBody>
      </p:sp>
    </p:spTree>
    <p:extLst>
      <p:ext uri="{BB962C8B-B14F-4D97-AF65-F5344CB8AC3E}">
        <p14:creationId xmlns:p14="http://schemas.microsoft.com/office/powerpoint/2010/main" val="1065292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35FDE-9332-BC6D-5F6D-B058C2FD69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4AF079-808C-0600-6DD1-2BEDA5E853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38E993-DAE4-915C-7862-D0006850EB58}"/>
              </a:ext>
            </a:extLst>
          </p:cNvPr>
          <p:cNvSpPr>
            <a:spLocks noGrp="1"/>
          </p:cNvSpPr>
          <p:nvPr>
            <p:ph type="dt" sz="half" idx="10"/>
          </p:nvPr>
        </p:nvSpPr>
        <p:spPr/>
        <p:txBody>
          <a:bodyPr/>
          <a:lstStyle/>
          <a:p>
            <a:fld id="{A6CA7195-AB1D-4BA0-B626-080DC11131D5}" type="datetimeFigureOut">
              <a:rPr lang="en-US" smtClean="0"/>
              <a:t>1/22/2024</a:t>
            </a:fld>
            <a:endParaRPr lang="en-US"/>
          </a:p>
        </p:txBody>
      </p:sp>
      <p:sp>
        <p:nvSpPr>
          <p:cNvPr id="5" name="Footer Placeholder 4">
            <a:extLst>
              <a:ext uri="{FF2B5EF4-FFF2-40B4-BE49-F238E27FC236}">
                <a16:creationId xmlns:a16="http://schemas.microsoft.com/office/drawing/2014/main" id="{70EEDF1D-7D36-ACFE-C685-8278DB8DE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DA889-D1BC-FD57-6937-CFBBBDD1BD9C}"/>
              </a:ext>
            </a:extLst>
          </p:cNvPr>
          <p:cNvSpPr>
            <a:spLocks noGrp="1"/>
          </p:cNvSpPr>
          <p:nvPr>
            <p:ph type="sldNum" sz="quarter" idx="12"/>
          </p:nvPr>
        </p:nvSpPr>
        <p:spPr/>
        <p:txBody>
          <a:bodyPr/>
          <a:lstStyle/>
          <a:p>
            <a:fld id="{EF510029-740D-4FC5-ADB3-44D5ACCB6663}" type="slidenum">
              <a:rPr lang="en-US" smtClean="0"/>
              <a:t>‹#›</a:t>
            </a:fld>
            <a:endParaRPr lang="en-US"/>
          </a:p>
        </p:txBody>
      </p:sp>
    </p:spTree>
    <p:extLst>
      <p:ext uri="{BB962C8B-B14F-4D97-AF65-F5344CB8AC3E}">
        <p14:creationId xmlns:p14="http://schemas.microsoft.com/office/powerpoint/2010/main" val="257315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5888-AB9B-1B2D-22C9-1060E7F89C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76A438-F6C3-3796-3CAF-298F64ECE0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9B0AD-0231-446F-37D8-755179B97994}"/>
              </a:ext>
            </a:extLst>
          </p:cNvPr>
          <p:cNvSpPr>
            <a:spLocks noGrp="1"/>
          </p:cNvSpPr>
          <p:nvPr>
            <p:ph type="dt" sz="half" idx="10"/>
          </p:nvPr>
        </p:nvSpPr>
        <p:spPr/>
        <p:txBody>
          <a:bodyPr/>
          <a:lstStyle/>
          <a:p>
            <a:fld id="{A6CA7195-AB1D-4BA0-B626-080DC11131D5}" type="datetimeFigureOut">
              <a:rPr lang="en-US" smtClean="0"/>
              <a:t>1/22/2024</a:t>
            </a:fld>
            <a:endParaRPr lang="en-US"/>
          </a:p>
        </p:txBody>
      </p:sp>
      <p:sp>
        <p:nvSpPr>
          <p:cNvPr id="5" name="Footer Placeholder 4">
            <a:extLst>
              <a:ext uri="{FF2B5EF4-FFF2-40B4-BE49-F238E27FC236}">
                <a16:creationId xmlns:a16="http://schemas.microsoft.com/office/drawing/2014/main" id="{464F422F-828D-AE1A-2398-9DFA8DF172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FC20AF-2617-997D-9F58-AEB9E7C155C8}"/>
              </a:ext>
            </a:extLst>
          </p:cNvPr>
          <p:cNvSpPr>
            <a:spLocks noGrp="1"/>
          </p:cNvSpPr>
          <p:nvPr>
            <p:ph type="sldNum" sz="quarter" idx="12"/>
          </p:nvPr>
        </p:nvSpPr>
        <p:spPr/>
        <p:txBody>
          <a:bodyPr/>
          <a:lstStyle/>
          <a:p>
            <a:fld id="{EF510029-740D-4FC5-ADB3-44D5ACCB6663}" type="slidenum">
              <a:rPr lang="en-US" smtClean="0"/>
              <a:t>‹#›</a:t>
            </a:fld>
            <a:endParaRPr lang="en-US"/>
          </a:p>
        </p:txBody>
      </p:sp>
    </p:spTree>
    <p:extLst>
      <p:ext uri="{BB962C8B-B14F-4D97-AF65-F5344CB8AC3E}">
        <p14:creationId xmlns:p14="http://schemas.microsoft.com/office/powerpoint/2010/main" val="2868082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E3A3A3-0803-A009-06D7-99D55DCE44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C29B07-5C5D-01A3-37B2-EB83580825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E43F17-6EBC-1A1A-8B59-A098E90A26F9}"/>
              </a:ext>
            </a:extLst>
          </p:cNvPr>
          <p:cNvSpPr>
            <a:spLocks noGrp="1"/>
          </p:cNvSpPr>
          <p:nvPr>
            <p:ph type="dt" sz="half" idx="10"/>
          </p:nvPr>
        </p:nvSpPr>
        <p:spPr/>
        <p:txBody>
          <a:bodyPr/>
          <a:lstStyle/>
          <a:p>
            <a:fld id="{A6CA7195-AB1D-4BA0-B626-080DC11131D5}" type="datetimeFigureOut">
              <a:rPr lang="en-US" smtClean="0"/>
              <a:t>1/22/2024</a:t>
            </a:fld>
            <a:endParaRPr lang="en-US"/>
          </a:p>
        </p:txBody>
      </p:sp>
      <p:sp>
        <p:nvSpPr>
          <p:cNvPr id="5" name="Footer Placeholder 4">
            <a:extLst>
              <a:ext uri="{FF2B5EF4-FFF2-40B4-BE49-F238E27FC236}">
                <a16:creationId xmlns:a16="http://schemas.microsoft.com/office/drawing/2014/main" id="{8931DE03-92FC-B066-6B8B-D063BA593A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FECF0-B8A4-F66F-59B4-7E45F88E8AF3}"/>
              </a:ext>
            </a:extLst>
          </p:cNvPr>
          <p:cNvSpPr>
            <a:spLocks noGrp="1"/>
          </p:cNvSpPr>
          <p:nvPr>
            <p:ph type="sldNum" sz="quarter" idx="12"/>
          </p:nvPr>
        </p:nvSpPr>
        <p:spPr/>
        <p:txBody>
          <a:bodyPr/>
          <a:lstStyle/>
          <a:p>
            <a:fld id="{EF510029-740D-4FC5-ADB3-44D5ACCB6663}" type="slidenum">
              <a:rPr lang="en-US" smtClean="0"/>
              <a:t>‹#›</a:t>
            </a:fld>
            <a:endParaRPr lang="en-US"/>
          </a:p>
        </p:txBody>
      </p:sp>
    </p:spTree>
    <p:extLst>
      <p:ext uri="{BB962C8B-B14F-4D97-AF65-F5344CB8AC3E}">
        <p14:creationId xmlns:p14="http://schemas.microsoft.com/office/powerpoint/2010/main" val="2883292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3408-2EB2-050A-2DE8-F646CD85F4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1147A7-5AFA-4F8A-E132-BB41B2DCB8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7CED3-5073-657F-A923-D786C5D3ABEE}"/>
              </a:ext>
            </a:extLst>
          </p:cNvPr>
          <p:cNvSpPr>
            <a:spLocks noGrp="1"/>
          </p:cNvSpPr>
          <p:nvPr>
            <p:ph type="dt" sz="half" idx="10"/>
          </p:nvPr>
        </p:nvSpPr>
        <p:spPr/>
        <p:txBody>
          <a:bodyPr/>
          <a:lstStyle/>
          <a:p>
            <a:fld id="{A6CA7195-AB1D-4BA0-B626-080DC11131D5}" type="datetimeFigureOut">
              <a:rPr lang="en-US" smtClean="0"/>
              <a:t>1/22/2024</a:t>
            </a:fld>
            <a:endParaRPr lang="en-US"/>
          </a:p>
        </p:txBody>
      </p:sp>
      <p:sp>
        <p:nvSpPr>
          <p:cNvPr id="5" name="Footer Placeholder 4">
            <a:extLst>
              <a:ext uri="{FF2B5EF4-FFF2-40B4-BE49-F238E27FC236}">
                <a16:creationId xmlns:a16="http://schemas.microsoft.com/office/drawing/2014/main" id="{FF9EE6D8-20C0-D52A-2F62-A7B972D0FD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B7E16-E36B-BDBB-19BE-DEA61A4FB91B}"/>
              </a:ext>
            </a:extLst>
          </p:cNvPr>
          <p:cNvSpPr>
            <a:spLocks noGrp="1"/>
          </p:cNvSpPr>
          <p:nvPr>
            <p:ph type="sldNum" sz="quarter" idx="12"/>
          </p:nvPr>
        </p:nvSpPr>
        <p:spPr/>
        <p:txBody>
          <a:bodyPr/>
          <a:lstStyle/>
          <a:p>
            <a:fld id="{EF510029-740D-4FC5-ADB3-44D5ACCB6663}" type="slidenum">
              <a:rPr lang="en-US" smtClean="0"/>
              <a:t>‹#›</a:t>
            </a:fld>
            <a:endParaRPr lang="en-US"/>
          </a:p>
        </p:txBody>
      </p:sp>
    </p:spTree>
    <p:extLst>
      <p:ext uri="{BB962C8B-B14F-4D97-AF65-F5344CB8AC3E}">
        <p14:creationId xmlns:p14="http://schemas.microsoft.com/office/powerpoint/2010/main" val="328741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9768-C008-3080-B137-FAD9347612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075535-03CD-6593-CA14-4A20CC70A8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B26FD1-45CB-7031-4CA6-67B9A25D0E14}"/>
              </a:ext>
            </a:extLst>
          </p:cNvPr>
          <p:cNvSpPr>
            <a:spLocks noGrp="1"/>
          </p:cNvSpPr>
          <p:nvPr>
            <p:ph type="dt" sz="half" idx="10"/>
          </p:nvPr>
        </p:nvSpPr>
        <p:spPr/>
        <p:txBody>
          <a:bodyPr/>
          <a:lstStyle/>
          <a:p>
            <a:fld id="{A6CA7195-AB1D-4BA0-B626-080DC11131D5}" type="datetimeFigureOut">
              <a:rPr lang="en-US" smtClean="0"/>
              <a:t>1/22/2024</a:t>
            </a:fld>
            <a:endParaRPr lang="en-US"/>
          </a:p>
        </p:txBody>
      </p:sp>
      <p:sp>
        <p:nvSpPr>
          <p:cNvPr id="5" name="Footer Placeholder 4">
            <a:extLst>
              <a:ext uri="{FF2B5EF4-FFF2-40B4-BE49-F238E27FC236}">
                <a16:creationId xmlns:a16="http://schemas.microsoft.com/office/drawing/2014/main" id="{80586F6C-CCF9-FDA4-6F7D-5FBAF565F9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25C83F-5530-1BA9-1DC8-F63C9039A0E6}"/>
              </a:ext>
            </a:extLst>
          </p:cNvPr>
          <p:cNvSpPr>
            <a:spLocks noGrp="1"/>
          </p:cNvSpPr>
          <p:nvPr>
            <p:ph type="sldNum" sz="quarter" idx="12"/>
          </p:nvPr>
        </p:nvSpPr>
        <p:spPr/>
        <p:txBody>
          <a:bodyPr/>
          <a:lstStyle/>
          <a:p>
            <a:fld id="{EF510029-740D-4FC5-ADB3-44D5ACCB6663}" type="slidenum">
              <a:rPr lang="en-US" smtClean="0"/>
              <a:t>‹#›</a:t>
            </a:fld>
            <a:endParaRPr lang="en-US"/>
          </a:p>
        </p:txBody>
      </p:sp>
    </p:spTree>
    <p:extLst>
      <p:ext uri="{BB962C8B-B14F-4D97-AF65-F5344CB8AC3E}">
        <p14:creationId xmlns:p14="http://schemas.microsoft.com/office/powerpoint/2010/main" val="1129217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2FB10-3739-48F8-A333-FF31CD5BA7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6E1B1B-91B9-F2AB-4FEF-7066092060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AAD736-0163-327A-77E2-C6B89B7B42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2E073A-36E1-1087-8496-5283343E146E}"/>
              </a:ext>
            </a:extLst>
          </p:cNvPr>
          <p:cNvSpPr>
            <a:spLocks noGrp="1"/>
          </p:cNvSpPr>
          <p:nvPr>
            <p:ph type="dt" sz="half" idx="10"/>
          </p:nvPr>
        </p:nvSpPr>
        <p:spPr/>
        <p:txBody>
          <a:bodyPr/>
          <a:lstStyle/>
          <a:p>
            <a:fld id="{A6CA7195-AB1D-4BA0-B626-080DC11131D5}" type="datetimeFigureOut">
              <a:rPr lang="en-US" smtClean="0"/>
              <a:t>1/22/2024</a:t>
            </a:fld>
            <a:endParaRPr lang="en-US"/>
          </a:p>
        </p:txBody>
      </p:sp>
      <p:sp>
        <p:nvSpPr>
          <p:cNvPr id="6" name="Footer Placeholder 5">
            <a:extLst>
              <a:ext uri="{FF2B5EF4-FFF2-40B4-BE49-F238E27FC236}">
                <a16:creationId xmlns:a16="http://schemas.microsoft.com/office/drawing/2014/main" id="{FC18124A-A097-4CBE-CE23-425AC737A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3A17E3-BFE1-F6F1-387A-3CAFF25C4186}"/>
              </a:ext>
            </a:extLst>
          </p:cNvPr>
          <p:cNvSpPr>
            <a:spLocks noGrp="1"/>
          </p:cNvSpPr>
          <p:nvPr>
            <p:ph type="sldNum" sz="quarter" idx="12"/>
          </p:nvPr>
        </p:nvSpPr>
        <p:spPr/>
        <p:txBody>
          <a:bodyPr/>
          <a:lstStyle/>
          <a:p>
            <a:fld id="{EF510029-740D-4FC5-ADB3-44D5ACCB6663}" type="slidenum">
              <a:rPr lang="en-US" smtClean="0"/>
              <a:t>‹#›</a:t>
            </a:fld>
            <a:endParaRPr lang="en-US"/>
          </a:p>
        </p:txBody>
      </p:sp>
    </p:spTree>
    <p:extLst>
      <p:ext uri="{BB962C8B-B14F-4D97-AF65-F5344CB8AC3E}">
        <p14:creationId xmlns:p14="http://schemas.microsoft.com/office/powerpoint/2010/main" val="1215913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D9E9E-FEA8-6066-F324-73163A0EC8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27F4B8-FC09-7571-0EB1-65C0110C50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092D72-4EAF-A33A-C317-22A924B316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4EF4CC-A487-7324-0DD4-05BF9988AD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098F56-906F-0C76-CE07-247F5354E4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DAAD2-59C4-3579-BC32-2D8659B82F2F}"/>
              </a:ext>
            </a:extLst>
          </p:cNvPr>
          <p:cNvSpPr>
            <a:spLocks noGrp="1"/>
          </p:cNvSpPr>
          <p:nvPr>
            <p:ph type="dt" sz="half" idx="10"/>
          </p:nvPr>
        </p:nvSpPr>
        <p:spPr/>
        <p:txBody>
          <a:bodyPr/>
          <a:lstStyle/>
          <a:p>
            <a:fld id="{A6CA7195-AB1D-4BA0-B626-080DC11131D5}" type="datetimeFigureOut">
              <a:rPr lang="en-US" smtClean="0"/>
              <a:t>1/22/2024</a:t>
            </a:fld>
            <a:endParaRPr lang="en-US"/>
          </a:p>
        </p:txBody>
      </p:sp>
      <p:sp>
        <p:nvSpPr>
          <p:cNvPr id="8" name="Footer Placeholder 7">
            <a:extLst>
              <a:ext uri="{FF2B5EF4-FFF2-40B4-BE49-F238E27FC236}">
                <a16:creationId xmlns:a16="http://schemas.microsoft.com/office/drawing/2014/main" id="{D2553622-E412-62AB-DD40-BCF4868615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69FB3A-C972-4F6F-5B09-7CEDC534200D}"/>
              </a:ext>
            </a:extLst>
          </p:cNvPr>
          <p:cNvSpPr>
            <a:spLocks noGrp="1"/>
          </p:cNvSpPr>
          <p:nvPr>
            <p:ph type="sldNum" sz="quarter" idx="12"/>
          </p:nvPr>
        </p:nvSpPr>
        <p:spPr/>
        <p:txBody>
          <a:bodyPr/>
          <a:lstStyle/>
          <a:p>
            <a:fld id="{EF510029-740D-4FC5-ADB3-44D5ACCB6663}" type="slidenum">
              <a:rPr lang="en-US" smtClean="0"/>
              <a:t>‹#›</a:t>
            </a:fld>
            <a:endParaRPr lang="en-US"/>
          </a:p>
        </p:txBody>
      </p:sp>
    </p:spTree>
    <p:extLst>
      <p:ext uri="{BB962C8B-B14F-4D97-AF65-F5344CB8AC3E}">
        <p14:creationId xmlns:p14="http://schemas.microsoft.com/office/powerpoint/2010/main" val="2968246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ADCE8-4534-006E-26D6-27E50B817C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C26B43-05BB-3235-9130-4C07BD113DDB}"/>
              </a:ext>
            </a:extLst>
          </p:cNvPr>
          <p:cNvSpPr>
            <a:spLocks noGrp="1"/>
          </p:cNvSpPr>
          <p:nvPr>
            <p:ph type="dt" sz="half" idx="10"/>
          </p:nvPr>
        </p:nvSpPr>
        <p:spPr/>
        <p:txBody>
          <a:bodyPr/>
          <a:lstStyle/>
          <a:p>
            <a:fld id="{A6CA7195-AB1D-4BA0-B626-080DC11131D5}" type="datetimeFigureOut">
              <a:rPr lang="en-US" smtClean="0"/>
              <a:t>1/22/2024</a:t>
            </a:fld>
            <a:endParaRPr lang="en-US"/>
          </a:p>
        </p:txBody>
      </p:sp>
      <p:sp>
        <p:nvSpPr>
          <p:cNvPr id="4" name="Footer Placeholder 3">
            <a:extLst>
              <a:ext uri="{FF2B5EF4-FFF2-40B4-BE49-F238E27FC236}">
                <a16:creationId xmlns:a16="http://schemas.microsoft.com/office/drawing/2014/main" id="{5AF26AB7-F59D-6DD0-9617-C945C11B51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F8E7D6-D3B7-DB82-41BB-4B8DBA0E66F2}"/>
              </a:ext>
            </a:extLst>
          </p:cNvPr>
          <p:cNvSpPr>
            <a:spLocks noGrp="1"/>
          </p:cNvSpPr>
          <p:nvPr>
            <p:ph type="sldNum" sz="quarter" idx="12"/>
          </p:nvPr>
        </p:nvSpPr>
        <p:spPr/>
        <p:txBody>
          <a:bodyPr/>
          <a:lstStyle/>
          <a:p>
            <a:fld id="{EF510029-740D-4FC5-ADB3-44D5ACCB6663}" type="slidenum">
              <a:rPr lang="en-US" smtClean="0"/>
              <a:t>‹#›</a:t>
            </a:fld>
            <a:endParaRPr lang="en-US"/>
          </a:p>
        </p:txBody>
      </p:sp>
    </p:spTree>
    <p:extLst>
      <p:ext uri="{BB962C8B-B14F-4D97-AF65-F5344CB8AC3E}">
        <p14:creationId xmlns:p14="http://schemas.microsoft.com/office/powerpoint/2010/main" val="3633931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6D31F-C263-9FF7-4554-F49EE98371E3}"/>
              </a:ext>
            </a:extLst>
          </p:cNvPr>
          <p:cNvSpPr>
            <a:spLocks noGrp="1"/>
          </p:cNvSpPr>
          <p:nvPr>
            <p:ph type="dt" sz="half" idx="10"/>
          </p:nvPr>
        </p:nvSpPr>
        <p:spPr/>
        <p:txBody>
          <a:bodyPr/>
          <a:lstStyle/>
          <a:p>
            <a:fld id="{A6CA7195-AB1D-4BA0-B626-080DC11131D5}" type="datetimeFigureOut">
              <a:rPr lang="en-US" smtClean="0"/>
              <a:t>1/22/2024</a:t>
            </a:fld>
            <a:endParaRPr lang="en-US"/>
          </a:p>
        </p:txBody>
      </p:sp>
      <p:sp>
        <p:nvSpPr>
          <p:cNvPr id="3" name="Footer Placeholder 2">
            <a:extLst>
              <a:ext uri="{FF2B5EF4-FFF2-40B4-BE49-F238E27FC236}">
                <a16:creationId xmlns:a16="http://schemas.microsoft.com/office/drawing/2014/main" id="{E7FEF18A-BD57-AF71-1C29-B894E64C23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BD8771-3830-B955-B19F-0A92D49DCD65}"/>
              </a:ext>
            </a:extLst>
          </p:cNvPr>
          <p:cNvSpPr>
            <a:spLocks noGrp="1"/>
          </p:cNvSpPr>
          <p:nvPr>
            <p:ph type="sldNum" sz="quarter" idx="12"/>
          </p:nvPr>
        </p:nvSpPr>
        <p:spPr/>
        <p:txBody>
          <a:bodyPr/>
          <a:lstStyle/>
          <a:p>
            <a:fld id="{EF510029-740D-4FC5-ADB3-44D5ACCB6663}" type="slidenum">
              <a:rPr lang="en-US" smtClean="0"/>
              <a:t>‹#›</a:t>
            </a:fld>
            <a:endParaRPr lang="en-US"/>
          </a:p>
        </p:txBody>
      </p:sp>
    </p:spTree>
    <p:extLst>
      <p:ext uri="{BB962C8B-B14F-4D97-AF65-F5344CB8AC3E}">
        <p14:creationId xmlns:p14="http://schemas.microsoft.com/office/powerpoint/2010/main" val="651567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6ACD8-FE5F-15A5-C449-B3B4DD3E3C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92AA3A-41C1-0CCD-8C81-E28D5A6C5F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1329B8-A9AE-8690-A8BB-FA3FE88D5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D68AF6-4804-6FAC-936E-019AF6FCD4E8}"/>
              </a:ext>
            </a:extLst>
          </p:cNvPr>
          <p:cNvSpPr>
            <a:spLocks noGrp="1"/>
          </p:cNvSpPr>
          <p:nvPr>
            <p:ph type="dt" sz="half" idx="10"/>
          </p:nvPr>
        </p:nvSpPr>
        <p:spPr/>
        <p:txBody>
          <a:bodyPr/>
          <a:lstStyle/>
          <a:p>
            <a:fld id="{A6CA7195-AB1D-4BA0-B626-080DC11131D5}" type="datetimeFigureOut">
              <a:rPr lang="en-US" smtClean="0"/>
              <a:t>1/22/2024</a:t>
            </a:fld>
            <a:endParaRPr lang="en-US"/>
          </a:p>
        </p:txBody>
      </p:sp>
      <p:sp>
        <p:nvSpPr>
          <p:cNvPr id="6" name="Footer Placeholder 5">
            <a:extLst>
              <a:ext uri="{FF2B5EF4-FFF2-40B4-BE49-F238E27FC236}">
                <a16:creationId xmlns:a16="http://schemas.microsoft.com/office/drawing/2014/main" id="{947EF3A7-940A-85D3-2BD8-64D6179A31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47F560-77A5-B267-7079-C1F9CCD7878E}"/>
              </a:ext>
            </a:extLst>
          </p:cNvPr>
          <p:cNvSpPr>
            <a:spLocks noGrp="1"/>
          </p:cNvSpPr>
          <p:nvPr>
            <p:ph type="sldNum" sz="quarter" idx="12"/>
          </p:nvPr>
        </p:nvSpPr>
        <p:spPr/>
        <p:txBody>
          <a:bodyPr/>
          <a:lstStyle/>
          <a:p>
            <a:fld id="{EF510029-740D-4FC5-ADB3-44D5ACCB6663}" type="slidenum">
              <a:rPr lang="en-US" smtClean="0"/>
              <a:t>‹#›</a:t>
            </a:fld>
            <a:endParaRPr lang="en-US"/>
          </a:p>
        </p:txBody>
      </p:sp>
    </p:spTree>
    <p:extLst>
      <p:ext uri="{BB962C8B-B14F-4D97-AF65-F5344CB8AC3E}">
        <p14:creationId xmlns:p14="http://schemas.microsoft.com/office/powerpoint/2010/main" val="3075911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C0572-3C96-76F3-8B7D-81B86CCDAA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296A89-4B40-BA1B-1FA9-8AF9D7CE9B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263BB8-407E-3D50-DA35-52437656D1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BD2BE1-D868-7E5E-F61D-0E5CA1517536}"/>
              </a:ext>
            </a:extLst>
          </p:cNvPr>
          <p:cNvSpPr>
            <a:spLocks noGrp="1"/>
          </p:cNvSpPr>
          <p:nvPr>
            <p:ph type="dt" sz="half" idx="10"/>
          </p:nvPr>
        </p:nvSpPr>
        <p:spPr/>
        <p:txBody>
          <a:bodyPr/>
          <a:lstStyle/>
          <a:p>
            <a:fld id="{A6CA7195-AB1D-4BA0-B626-080DC11131D5}" type="datetimeFigureOut">
              <a:rPr lang="en-US" smtClean="0"/>
              <a:t>1/22/2024</a:t>
            </a:fld>
            <a:endParaRPr lang="en-US"/>
          </a:p>
        </p:txBody>
      </p:sp>
      <p:sp>
        <p:nvSpPr>
          <p:cNvPr id="6" name="Footer Placeholder 5">
            <a:extLst>
              <a:ext uri="{FF2B5EF4-FFF2-40B4-BE49-F238E27FC236}">
                <a16:creationId xmlns:a16="http://schemas.microsoft.com/office/drawing/2014/main" id="{9A5D9AEE-E73C-B67E-2BAC-F319942A76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B4B9C-EF8F-40C7-74E1-27ED7DD50C9C}"/>
              </a:ext>
            </a:extLst>
          </p:cNvPr>
          <p:cNvSpPr>
            <a:spLocks noGrp="1"/>
          </p:cNvSpPr>
          <p:nvPr>
            <p:ph type="sldNum" sz="quarter" idx="12"/>
          </p:nvPr>
        </p:nvSpPr>
        <p:spPr/>
        <p:txBody>
          <a:bodyPr/>
          <a:lstStyle/>
          <a:p>
            <a:fld id="{EF510029-740D-4FC5-ADB3-44D5ACCB6663}" type="slidenum">
              <a:rPr lang="en-US" smtClean="0"/>
              <a:t>‹#›</a:t>
            </a:fld>
            <a:endParaRPr lang="en-US"/>
          </a:p>
        </p:txBody>
      </p:sp>
    </p:spTree>
    <p:extLst>
      <p:ext uri="{BB962C8B-B14F-4D97-AF65-F5344CB8AC3E}">
        <p14:creationId xmlns:p14="http://schemas.microsoft.com/office/powerpoint/2010/main" val="820870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1A6376-12F1-1383-7AE3-C964BB289C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2803B6-8F6E-88FC-326D-414852634D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EB84DB-06D3-DD40-FF89-78561D4DA8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A7195-AB1D-4BA0-B626-080DC11131D5}" type="datetimeFigureOut">
              <a:rPr lang="en-US" smtClean="0"/>
              <a:t>1/22/2024</a:t>
            </a:fld>
            <a:endParaRPr lang="en-US"/>
          </a:p>
        </p:txBody>
      </p:sp>
      <p:sp>
        <p:nvSpPr>
          <p:cNvPr id="5" name="Footer Placeholder 4">
            <a:extLst>
              <a:ext uri="{FF2B5EF4-FFF2-40B4-BE49-F238E27FC236}">
                <a16:creationId xmlns:a16="http://schemas.microsoft.com/office/drawing/2014/main" id="{CD182865-BC44-2BF1-5778-A0C5539379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93528F-D410-9C95-7C52-6E6FB77B79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510029-740D-4FC5-ADB3-44D5ACCB6663}" type="slidenum">
              <a:rPr lang="en-US" smtClean="0"/>
              <a:t>‹#›</a:t>
            </a:fld>
            <a:endParaRPr lang="en-US"/>
          </a:p>
        </p:txBody>
      </p:sp>
    </p:spTree>
    <p:extLst>
      <p:ext uri="{BB962C8B-B14F-4D97-AF65-F5344CB8AC3E}">
        <p14:creationId xmlns:p14="http://schemas.microsoft.com/office/powerpoint/2010/main" val="2807001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www.robesafe.uah.es/personal/eduardo.romera/pdfs/Romera16itsc.pdf"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www.robesafe.uah.es/personal/eduardo.romera/pdfs/Romera16itsc.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hyperlink" Target="https://www.robesafe.uah.es/personal/eduardo.romera/pdfs/Romera16itsc.pdf"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www.robesafe.uah.es/personal/eduardo.romera/pdfs/Romera16itsc.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robesafe.uah.es/personal/eduardo.romera/pdfs/Romera16itsc.pdf"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researchgate.net/publication/221720836_Road_Traffic_Injuries_and_Data_Systems_in_Egypt_Addressing_the_Challenges#:~:text=Current%20estimates%20for%20Egypt%20show,DALYs)%20lost%20in%20the%20country"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researchgate.net/publication/221720836_Road_Traffic_Injuries_and_Data_Systems_in_Egypt_Addressing_the_Challenges#:~:text=Current%20estimates%20for%20Egypt%20show,DALYs)%20lost%20in%20the%20country" TargetMode="External"/><Relationship Id="rId2" Type="http://schemas.openxmlformats.org/officeDocument/2006/relationships/hyperlink" Target="https://doi.org/10.3390/en16145258" TargetMode="External"/><Relationship Id="rId1" Type="http://schemas.openxmlformats.org/officeDocument/2006/relationships/slideLayout" Target="../slideLayouts/slideLayout2.xml"/><Relationship Id="rId4" Type="http://schemas.openxmlformats.org/officeDocument/2006/relationships/hyperlink" Target="https://www.autonews.com/mobility-report-newsletter/average-time-spent-us-traffic-jams-cut-73-hours-during-pandemic-study#:~:text=Traffic%20delays%20fell%20nearly%2050,been%20wasted%20sitting%20in%20traffic"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7734-08E1-B711-CD5F-4FBCA245CB5E}"/>
              </a:ext>
            </a:extLst>
          </p:cNvPr>
          <p:cNvSpPr>
            <a:spLocks noGrp="1"/>
          </p:cNvSpPr>
          <p:nvPr>
            <p:ph type="ctrTitle"/>
          </p:nvPr>
        </p:nvSpPr>
        <p:spPr>
          <a:xfrm>
            <a:off x="1011677" y="1908214"/>
            <a:ext cx="10168646" cy="2594134"/>
          </a:xfrm>
        </p:spPr>
        <p:txBody>
          <a:bodyPr>
            <a:normAutofit/>
          </a:bodyPr>
          <a:lstStyle/>
          <a:p>
            <a:r>
              <a:rPr lang="en-US" sz="4800" dirty="0">
                <a:latin typeface="Times New Roman" panose="02020603050405020304" pitchFamily="18" charset="0"/>
                <a:cs typeface="Times New Roman" panose="02020603050405020304" pitchFamily="18" charset="0"/>
              </a:rPr>
              <a:t>A cross platform fleet management app offering a driver behavior tracking system</a:t>
            </a:r>
          </a:p>
        </p:txBody>
      </p:sp>
      <p:sp>
        <p:nvSpPr>
          <p:cNvPr id="3" name="Subtitle 2">
            <a:extLst>
              <a:ext uri="{FF2B5EF4-FFF2-40B4-BE49-F238E27FC236}">
                <a16:creationId xmlns:a16="http://schemas.microsoft.com/office/drawing/2014/main" id="{2FE8EC2B-6ED2-5EE7-CA88-4955E398D440}"/>
              </a:ext>
            </a:extLst>
          </p:cNvPr>
          <p:cNvSpPr>
            <a:spLocks noGrp="1"/>
          </p:cNvSpPr>
          <p:nvPr>
            <p:ph type="subTitle" idx="1"/>
          </p:nvPr>
        </p:nvSpPr>
        <p:spPr>
          <a:xfrm>
            <a:off x="1524000" y="4949786"/>
            <a:ext cx="9144000" cy="1655762"/>
          </a:xfrm>
        </p:spPr>
        <p:txBody>
          <a:bodyPr>
            <a:normAutofit/>
          </a:bodyPr>
          <a:lstStyle/>
          <a:p>
            <a:pPr>
              <a:lnSpc>
                <a:spcPct val="100000"/>
              </a:lnSpc>
            </a:pPr>
            <a:r>
              <a:rPr lang="en-US" sz="3200" dirty="0">
                <a:latin typeface="Times New Roman" panose="02020603050405020304" pitchFamily="18" charset="0"/>
                <a:cs typeface="Times New Roman" panose="02020603050405020304" pitchFamily="18" charset="0"/>
              </a:rPr>
              <a:t>Supervisor: </a:t>
            </a:r>
            <a:r>
              <a:rPr lang="en-US" sz="3200" dirty="0" err="1">
                <a:latin typeface="Times New Roman" panose="02020603050405020304" pitchFamily="18" charset="0"/>
                <a:cs typeface="Times New Roman" panose="02020603050405020304" pitchFamily="18" charset="0"/>
              </a:rPr>
              <a:t>Dr.Islam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Elsharawy</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CO-Supervisor: </a:t>
            </a:r>
            <a:r>
              <a:rPr lang="en-US" sz="2800" dirty="0" err="1">
                <a:latin typeface="Times New Roman" panose="02020603050405020304" pitchFamily="18" charset="0"/>
                <a:cs typeface="Times New Roman" panose="02020603050405020304" pitchFamily="18" charset="0"/>
              </a:rPr>
              <a:t>Dr.momen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zaher</a:t>
            </a:r>
            <a:endParaRPr lang="en-US" sz="2800" dirty="0">
              <a:latin typeface="Times New Roman" panose="02020603050405020304" pitchFamily="18" charset="0"/>
              <a:cs typeface="Times New Roman" panose="02020603050405020304" pitchFamily="18" charset="0"/>
            </a:endParaRPr>
          </a:p>
          <a:p>
            <a:pPr>
              <a:lnSpc>
                <a:spcPct val="100000"/>
              </a:lnSpc>
            </a:pPr>
            <a:r>
              <a:rPr lang="en-US" dirty="0">
                <a:latin typeface="Times New Roman" panose="02020603050405020304" pitchFamily="18" charset="0"/>
                <a:cs typeface="Times New Roman" panose="02020603050405020304" pitchFamily="18" charset="0"/>
              </a:rPr>
              <a:t>Ahmed Diaaeldin 210137</a:t>
            </a:r>
          </a:p>
        </p:txBody>
      </p:sp>
      <p:pic>
        <p:nvPicPr>
          <p:cNvPr id="5" name="Picture 4">
            <a:extLst>
              <a:ext uri="{FF2B5EF4-FFF2-40B4-BE49-F238E27FC236}">
                <a16:creationId xmlns:a16="http://schemas.microsoft.com/office/drawing/2014/main" id="{D728DD70-F3B3-5F27-C4B9-FF3F7D26C9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128" y="415905"/>
            <a:ext cx="5976608" cy="1711504"/>
          </a:xfrm>
          <a:prstGeom prst="rect">
            <a:avLst/>
          </a:prstGeom>
        </p:spPr>
      </p:pic>
      <p:pic>
        <p:nvPicPr>
          <p:cNvPr id="6" name="Picture 5">
            <a:extLst>
              <a:ext uri="{FF2B5EF4-FFF2-40B4-BE49-F238E27FC236}">
                <a16:creationId xmlns:a16="http://schemas.microsoft.com/office/drawing/2014/main" id="{F95B25E9-7FFE-0626-A276-7744E0A08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2452" y="758242"/>
            <a:ext cx="4075548" cy="1031647"/>
          </a:xfrm>
          <a:prstGeom prst="rect">
            <a:avLst/>
          </a:prstGeom>
        </p:spPr>
      </p:pic>
    </p:spTree>
    <p:extLst>
      <p:ext uri="{BB962C8B-B14F-4D97-AF65-F5344CB8AC3E}">
        <p14:creationId xmlns:p14="http://schemas.microsoft.com/office/powerpoint/2010/main" val="1124947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EFE86-43BD-0CF9-C875-A782CD4E76EC}"/>
              </a:ext>
            </a:extLst>
          </p:cNvPr>
          <p:cNvSpPr>
            <a:spLocks noGrp="1"/>
          </p:cNvSpPr>
          <p:nvPr>
            <p:ph type="title"/>
          </p:nvPr>
        </p:nvSpPr>
        <p:spPr>
          <a:xfrm>
            <a:off x="125379" y="214008"/>
            <a:ext cx="11121417" cy="1325563"/>
          </a:xfrm>
        </p:spPr>
        <p:txBody>
          <a:bodyPr>
            <a:normAutofit/>
          </a:bodyPr>
          <a:lstStyle/>
          <a:p>
            <a:r>
              <a:rPr lang="en-US" dirty="0">
                <a:latin typeface="Times New Roman" panose="02020603050405020304" pitchFamily="18" charset="0"/>
                <a:cs typeface="Times New Roman" panose="02020603050405020304" pitchFamily="18" charset="0"/>
              </a:rPr>
              <a:t>Dataset: </a:t>
            </a:r>
            <a:r>
              <a:rPr lang="en-US" sz="2800" b="0" i="0" dirty="0">
                <a:solidFill>
                  <a:srgbClr val="333333"/>
                </a:solidFill>
                <a:effectLst/>
                <a:latin typeface="Times New Roman" panose="02020603050405020304" pitchFamily="18" charset="0"/>
                <a:cs typeface="Times New Roman" panose="02020603050405020304" pitchFamily="18" charset="0"/>
              </a:rPr>
              <a:t>UAH-</a:t>
            </a:r>
            <a:r>
              <a:rPr lang="en-US" sz="2800" b="0" i="0" dirty="0" err="1">
                <a:solidFill>
                  <a:srgbClr val="333333"/>
                </a:solidFill>
                <a:effectLst/>
                <a:latin typeface="Times New Roman" panose="02020603050405020304" pitchFamily="18" charset="0"/>
                <a:cs typeface="Times New Roman" panose="02020603050405020304" pitchFamily="18" charset="0"/>
              </a:rPr>
              <a:t>DriveSet</a:t>
            </a:r>
            <a:br>
              <a:rPr lang="en-US" sz="3600" b="0" i="0" dirty="0">
                <a:solidFill>
                  <a:srgbClr val="333333"/>
                </a:solidFill>
                <a:effectLst/>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03B6F40-048C-E9EB-5AE6-0CBDC3B4CFE8}"/>
              </a:ext>
            </a:extLst>
          </p:cNvPr>
          <p:cNvPicPr>
            <a:picLocks noGrp="1" noChangeAspect="1"/>
          </p:cNvPicPr>
          <p:nvPr>
            <p:ph idx="1"/>
          </p:nvPr>
        </p:nvPicPr>
        <p:blipFill rotWithShape="1">
          <a:blip r:embed="rId3"/>
          <a:srcRect t="7230" b="5615"/>
          <a:stretch/>
        </p:blipFill>
        <p:spPr>
          <a:xfrm>
            <a:off x="5583677" y="214008"/>
            <a:ext cx="6375940" cy="2188724"/>
          </a:xfrm>
        </p:spPr>
      </p:pic>
      <p:sp>
        <p:nvSpPr>
          <p:cNvPr id="8" name="TextBox 7">
            <a:extLst>
              <a:ext uri="{FF2B5EF4-FFF2-40B4-BE49-F238E27FC236}">
                <a16:creationId xmlns:a16="http://schemas.microsoft.com/office/drawing/2014/main" id="{EF45397C-E383-7C47-22DE-8DA146DC5D93}"/>
              </a:ext>
            </a:extLst>
          </p:cNvPr>
          <p:cNvSpPr txBox="1"/>
          <p:nvPr/>
        </p:nvSpPr>
        <p:spPr>
          <a:xfrm>
            <a:off x="50800" y="6297716"/>
            <a:ext cx="12141200" cy="523220"/>
          </a:xfrm>
          <a:prstGeom prst="rect">
            <a:avLst/>
          </a:prstGeom>
          <a:noFill/>
        </p:spPr>
        <p:txBody>
          <a:bodyPr wrap="square" rtlCol="0">
            <a:spAutoFit/>
          </a:bodyPr>
          <a:lstStyle/>
          <a:p>
            <a:pPr algn="ctr"/>
            <a:r>
              <a:rPr lang="en-US" sz="1200" b="0" i="0" dirty="0">
                <a:solidFill>
                  <a:srgbClr val="333333"/>
                </a:solidFill>
                <a:effectLst/>
                <a:latin typeface="Times New Roman" panose="02020603050405020304" pitchFamily="18" charset="0"/>
                <a:cs typeface="Times New Roman" panose="02020603050405020304" pitchFamily="18" charset="0"/>
              </a:rPr>
              <a:t>E. </a:t>
            </a:r>
            <a:r>
              <a:rPr lang="en-US" sz="1200" b="0" i="0" dirty="0" err="1">
                <a:solidFill>
                  <a:srgbClr val="333333"/>
                </a:solidFill>
                <a:effectLst/>
                <a:latin typeface="Times New Roman" panose="02020603050405020304" pitchFamily="18" charset="0"/>
                <a:cs typeface="Times New Roman" panose="02020603050405020304" pitchFamily="18" charset="0"/>
              </a:rPr>
              <a:t>Romera</a:t>
            </a:r>
            <a:r>
              <a:rPr lang="en-US" sz="1200" b="0" i="0" dirty="0">
                <a:solidFill>
                  <a:srgbClr val="333333"/>
                </a:solidFill>
                <a:effectLst/>
                <a:latin typeface="Times New Roman" panose="02020603050405020304" pitchFamily="18" charset="0"/>
                <a:cs typeface="Times New Roman" panose="02020603050405020304" pitchFamily="18" charset="0"/>
              </a:rPr>
              <a:t>, L.M. </a:t>
            </a:r>
            <a:r>
              <a:rPr lang="en-US" sz="1200" b="0" i="0" dirty="0" err="1">
                <a:solidFill>
                  <a:srgbClr val="333333"/>
                </a:solidFill>
                <a:effectLst/>
                <a:latin typeface="Times New Roman" panose="02020603050405020304" pitchFamily="18" charset="0"/>
                <a:cs typeface="Times New Roman" panose="02020603050405020304" pitchFamily="18" charset="0"/>
              </a:rPr>
              <a:t>Bergasa</a:t>
            </a:r>
            <a:r>
              <a:rPr lang="en-US" sz="1200" b="0" i="0" dirty="0">
                <a:solidFill>
                  <a:srgbClr val="333333"/>
                </a:solidFill>
                <a:effectLst/>
                <a:latin typeface="Times New Roman" panose="02020603050405020304" pitchFamily="18" charset="0"/>
                <a:cs typeface="Times New Roman" panose="02020603050405020304" pitchFamily="18" charset="0"/>
              </a:rPr>
              <a:t> and R. Arroyo, "Need Data for Driving Behavior Analysis? Presenting the Public UAH-</a:t>
            </a:r>
            <a:r>
              <a:rPr lang="en-US" sz="1200" b="0" i="0" dirty="0" err="1">
                <a:solidFill>
                  <a:srgbClr val="333333"/>
                </a:solidFill>
                <a:effectLst/>
                <a:latin typeface="Times New Roman" panose="02020603050405020304" pitchFamily="18" charset="0"/>
                <a:cs typeface="Times New Roman" panose="02020603050405020304" pitchFamily="18" charset="0"/>
              </a:rPr>
              <a:t>DriveSet</a:t>
            </a:r>
            <a:r>
              <a:rPr lang="en-US" sz="1200" b="0" i="0" dirty="0">
                <a:solidFill>
                  <a:srgbClr val="333333"/>
                </a:solidFill>
                <a:effectLst/>
                <a:latin typeface="Times New Roman" panose="02020603050405020304" pitchFamily="18" charset="0"/>
                <a:cs typeface="Times New Roman" panose="02020603050405020304" pitchFamily="18" charset="0"/>
              </a:rPr>
              <a:t>", </a:t>
            </a:r>
            <a:r>
              <a:rPr lang="en-US" sz="1400" b="1" i="0" dirty="0">
                <a:solidFill>
                  <a:srgbClr val="333333"/>
                </a:solidFill>
                <a:effectLst/>
                <a:latin typeface="Times New Roman" panose="02020603050405020304" pitchFamily="18" charset="0"/>
                <a:cs typeface="Times New Roman" panose="02020603050405020304" pitchFamily="18" charset="0"/>
              </a:rPr>
              <a:t>IEEE</a:t>
            </a:r>
            <a:r>
              <a:rPr lang="en-US" sz="1600" b="1" i="0" dirty="0">
                <a:solidFill>
                  <a:srgbClr val="333333"/>
                </a:solidFill>
                <a:effectLst/>
                <a:latin typeface="Times New Roman" panose="02020603050405020304" pitchFamily="18" charset="0"/>
                <a:cs typeface="Times New Roman" panose="02020603050405020304" pitchFamily="18" charset="0"/>
              </a:rPr>
              <a:t> </a:t>
            </a:r>
            <a:r>
              <a:rPr lang="en-US" sz="1200" b="0" i="0" dirty="0">
                <a:solidFill>
                  <a:srgbClr val="333333"/>
                </a:solidFill>
                <a:effectLst/>
                <a:latin typeface="Times New Roman" panose="02020603050405020304" pitchFamily="18" charset="0"/>
                <a:cs typeface="Times New Roman" panose="02020603050405020304" pitchFamily="18" charset="0"/>
              </a:rPr>
              <a:t>International Conference on Intelligent Transportation Systems (ITSC), pp. 387-392, Rio de Janeiro (Brazil), November </a:t>
            </a:r>
            <a:r>
              <a:rPr lang="en-US" sz="1200" b="1" i="0" dirty="0">
                <a:solidFill>
                  <a:srgbClr val="333333"/>
                </a:solidFill>
                <a:effectLst/>
                <a:latin typeface="Times New Roman" panose="02020603050405020304" pitchFamily="18" charset="0"/>
                <a:cs typeface="Times New Roman" panose="02020603050405020304" pitchFamily="18" charset="0"/>
              </a:rPr>
              <a:t>2016</a:t>
            </a:r>
            <a:r>
              <a:rPr lang="en-US" sz="1200" b="0" i="0" dirty="0">
                <a:solidFill>
                  <a:srgbClr val="333333"/>
                </a:solidFill>
                <a:effectLst/>
                <a:latin typeface="Times New Roman" panose="02020603050405020304" pitchFamily="18" charset="0"/>
                <a:cs typeface="Times New Roman" panose="02020603050405020304" pitchFamily="18" charset="0"/>
              </a:rPr>
              <a:t>. </a:t>
            </a:r>
            <a:r>
              <a:rPr lang="en-US" sz="1200" b="0" i="0" u="none" strike="noStrike" dirty="0">
                <a:solidFill>
                  <a:srgbClr val="428BCA"/>
                </a:solidFill>
                <a:effectLst/>
                <a:latin typeface="Times New Roman" panose="02020603050405020304" pitchFamily="18" charset="0"/>
                <a:cs typeface="Times New Roman" panose="02020603050405020304" pitchFamily="18" charset="0"/>
                <a:hlinkClick r:id="rId4"/>
              </a:rPr>
              <a:t>[pdf]</a:t>
            </a:r>
            <a:endParaRPr lang="en-US" sz="1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C206043-C7D7-AC91-E128-C2FCC0F4059C}"/>
              </a:ext>
            </a:extLst>
          </p:cNvPr>
          <p:cNvSpPr txBox="1"/>
          <p:nvPr/>
        </p:nvSpPr>
        <p:spPr>
          <a:xfrm>
            <a:off x="0" y="1011678"/>
            <a:ext cx="12066622" cy="2345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captured by our driving monitoring app </a:t>
            </a:r>
            <a:r>
              <a:rPr lang="en-US" sz="2000" b="0" i="0" dirty="0" err="1">
                <a:solidFill>
                  <a:srgbClr val="333333"/>
                </a:solidFill>
                <a:effectLst/>
                <a:latin typeface="Times New Roman" panose="02020603050405020304" pitchFamily="18" charset="0"/>
                <a:cs typeface="Times New Roman" panose="02020603050405020304" pitchFamily="18" charset="0"/>
              </a:rPr>
              <a:t>DriveSafe</a:t>
            </a:r>
            <a:endParaRPr lang="en-US" sz="2000" b="0" i="0" dirty="0">
              <a:solidFill>
                <a:srgbClr val="333333"/>
              </a:solidFill>
              <a:effectLst/>
              <a:latin typeface="Times New Roman" panose="02020603050405020304" pitchFamily="18" charset="0"/>
              <a:cs typeface="Times New Roman" panose="02020603050405020304" pitchFamily="18" charset="0"/>
            </a:endParaRPr>
          </a:p>
          <a:p>
            <a:pPr>
              <a:lnSpc>
                <a:spcPct val="150000"/>
              </a:lnSpc>
            </a:pPr>
            <a:r>
              <a:rPr lang="en-US" sz="2000" b="0" i="0" dirty="0">
                <a:solidFill>
                  <a:srgbClr val="333333"/>
                </a:solidFill>
                <a:effectLst/>
                <a:latin typeface="Times New Roman" panose="02020603050405020304" pitchFamily="18" charset="0"/>
                <a:cs typeface="Times New Roman" panose="02020603050405020304" pitchFamily="18" charset="0"/>
              </a:rPr>
              <a:t>           rates each trip within 3 behavior models</a:t>
            </a:r>
          </a:p>
          <a:p>
            <a:pPr>
              <a:lnSpc>
                <a:spcPct val="150000"/>
              </a:lnSpc>
            </a:pPr>
            <a:r>
              <a:rPr lang="en-US" sz="2000" dirty="0">
                <a:solidFill>
                  <a:srgbClr val="333333"/>
                </a:solidFill>
                <a:latin typeface="Times New Roman" panose="02020603050405020304" pitchFamily="18" charset="0"/>
                <a:cs typeface="Times New Roman" panose="02020603050405020304" pitchFamily="18" charset="0"/>
              </a:rPr>
              <a:t>       (</a:t>
            </a:r>
            <a:r>
              <a:rPr lang="en-US" sz="2000" b="0" i="0" dirty="0">
                <a:solidFill>
                  <a:srgbClr val="333333"/>
                </a:solidFill>
                <a:effectLst/>
                <a:latin typeface="Times New Roman" panose="02020603050405020304" pitchFamily="18" charset="0"/>
                <a:cs typeface="Times New Roman" panose="02020603050405020304" pitchFamily="18" charset="0"/>
              </a:rPr>
              <a:t> </a:t>
            </a:r>
            <a:r>
              <a:rPr lang="en-US" sz="2000" i="0" dirty="0">
                <a:solidFill>
                  <a:srgbClr val="333333"/>
                </a:solidFill>
                <a:effectLst/>
                <a:latin typeface="Times New Roman" panose="02020603050405020304" pitchFamily="18" charset="0"/>
                <a:cs typeface="Times New Roman" panose="02020603050405020304" pitchFamily="18" charset="0"/>
              </a:rPr>
              <a:t>normal</a:t>
            </a:r>
            <a:r>
              <a:rPr lang="en-US" sz="2000" b="0" i="0" dirty="0">
                <a:solidFill>
                  <a:srgbClr val="333333"/>
                </a:solidFill>
                <a:effectLst/>
                <a:latin typeface="Times New Roman" panose="02020603050405020304" pitchFamily="18" charset="0"/>
                <a:cs typeface="Times New Roman" panose="02020603050405020304" pitchFamily="18" charset="0"/>
              </a:rPr>
              <a:t>, drowsy (distracted) and </a:t>
            </a:r>
            <a:r>
              <a:rPr lang="en-US" sz="2000" i="0" dirty="0">
                <a:solidFill>
                  <a:srgbClr val="333333"/>
                </a:solidFill>
                <a:effectLst/>
                <a:latin typeface="Times New Roman" panose="02020603050405020304" pitchFamily="18" charset="0"/>
                <a:cs typeface="Times New Roman" panose="02020603050405020304" pitchFamily="18" charset="0"/>
              </a:rPr>
              <a:t>aggressive</a:t>
            </a:r>
            <a:r>
              <a:rPr lang="en-US" sz="2000" b="0" i="0" dirty="0">
                <a:solidFill>
                  <a:srgbClr val="333333"/>
                </a:solidFill>
                <a:effectLst/>
                <a:latin typeface="Times New Roman" panose="02020603050405020304" pitchFamily="18" charset="0"/>
                <a:cs typeface="Times New Roman" panose="02020603050405020304" pitchFamily="18" charset="0"/>
              </a:rPr>
              <a:t> )</a:t>
            </a:r>
          </a:p>
          <a:p>
            <a:pPr>
              <a:lnSpc>
                <a:spcPct val="150000"/>
              </a:lnSpc>
            </a:pPr>
            <a:endParaRPr lang="en-US" sz="2000" dirty="0">
              <a:solidFill>
                <a:srgbClr val="333333"/>
              </a:solidFill>
              <a:latin typeface="Times New Roman" panose="02020603050405020304" pitchFamily="18" charset="0"/>
              <a:cs typeface="Times New Roman" panose="02020603050405020304" pitchFamily="18" charset="0"/>
            </a:endParaRPr>
          </a:p>
          <a:p>
            <a:pPr>
              <a:lnSpc>
                <a:spcPct val="150000"/>
              </a:lnSpc>
            </a:pPr>
            <a:endParaRPr lang="en-US" sz="2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B4C6F11D-D4FC-F0C2-4BE1-A4EDE9269397}"/>
              </a:ext>
            </a:extLst>
          </p:cNvPr>
          <p:cNvPicPr>
            <a:picLocks noChangeAspect="1"/>
          </p:cNvPicPr>
          <p:nvPr/>
        </p:nvPicPr>
        <p:blipFill>
          <a:blip r:embed="rId5"/>
          <a:stretch>
            <a:fillRect/>
          </a:stretch>
        </p:blipFill>
        <p:spPr>
          <a:xfrm>
            <a:off x="5777029" y="3080689"/>
            <a:ext cx="6182588" cy="2019582"/>
          </a:xfrm>
          <a:prstGeom prst="rect">
            <a:avLst/>
          </a:prstGeom>
        </p:spPr>
      </p:pic>
      <p:pic>
        <p:nvPicPr>
          <p:cNvPr id="17" name="Picture 16">
            <a:extLst>
              <a:ext uri="{FF2B5EF4-FFF2-40B4-BE49-F238E27FC236}">
                <a16:creationId xmlns:a16="http://schemas.microsoft.com/office/drawing/2014/main" id="{EFE51685-9D95-56AB-DE60-FD3C98DAFDE6}"/>
              </a:ext>
            </a:extLst>
          </p:cNvPr>
          <p:cNvPicPr>
            <a:picLocks noChangeAspect="1"/>
          </p:cNvPicPr>
          <p:nvPr/>
        </p:nvPicPr>
        <p:blipFill rotWithShape="1">
          <a:blip r:embed="rId6"/>
          <a:srcRect l="2801" r="17059"/>
          <a:stretch/>
        </p:blipFill>
        <p:spPr>
          <a:xfrm>
            <a:off x="650672" y="2837030"/>
            <a:ext cx="2604327" cy="2635280"/>
          </a:xfrm>
          <a:prstGeom prst="rect">
            <a:avLst/>
          </a:prstGeom>
        </p:spPr>
      </p:pic>
      <p:pic>
        <p:nvPicPr>
          <p:cNvPr id="19" name="Picture 18">
            <a:extLst>
              <a:ext uri="{FF2B5EF4-FFF2-40B4-BE49-F238E27FC236}">
                <a16:creationId xmlns:a16="http://schemas.microsoft.com/office/drawing/2014/main" id="{3A1F0E78-1EC6-CA99-D9BE-1E1828F1FF75}"/>
              </a:ext>
            </a:extLst>
          </p:cNvPr>
          <p:cNvPicPr>
            <a:picLocks noChangeAspect="1"/>
          </p:cNvPicPr>
          <p:nvPr/>
        </p:nvPicPr>
        <p:blipFill rotWithShape="1">
          <a:blip r:embed="rId7"/>
          <a:srcRect l="2823" t="74017" r="78691" b="17100"/>
          <a:stretch/>
        </p:blipFill>
        <p:spPr>
          <a:xfrm>
            <a:off x="3254999" y="3153402"/>
            <a:ext cx="1563840" cy="407195"/>
          </a:xfrm>
          <a:prstGeom prst="rect">
            <a:avLst/>
          </a:prstGeom>
        </p:spPr>
      </p:pic>
      <p:pic>
        <p:nvPicPr>
          <p:cNvPr id="3" name="Picture 2">
            <a:extLst>
              <a:ext uri="{FF2B5EF4-FFF2-40B4-BE49-F238E27FC236}">
                <a16:creationId xmlns:a16="http://schemas.microsoft.com/office/drawing/2014/main" id="{B25AF215-7B60-ED55-C321-7065C2975407}"/>
              </a:ext>
            </a:extLst>
          </p:cNvPr>
          <p:cNvPicPr>
            <a:picLocks noChangeAspect="1"/>
          </p:cNvPicPr>
          <p:nvPr/>
        </p:nvPicPr>
        <p:blipFill rotWithShape="1">
          <a:blip r:embed="rId7"/>
          <a:srcRect l="2823" t="74017" r="78691" b="17100"/>
          <a:stretch/>
        </p:blipFill>
        <p:spPr>
          <a:xfrm>
            <a:off x="3254999" y="3529576"/>
            <a:ext cx="1563840" cy="407195"/>
          </a:xfrm>
          <a:prstGeom prst="rect">
            <a:avLst/>
          </a:prstGeom>
        </p:spPr>
      </p:pic>
      <p:pic>
        <p:nvPicPr>
          <p:cNvPr id="4" name="Picture 3">
            <a:extLst>
              <a:ext uri="{FF2B5EF4-FFF2-40B4-BE49-F238E27FC236}">
                <a16:creationId xmlns:a16="http://schemas.microsoft.com/office/drawing/2014/main" id="{470BE69B-8DF9-8CA2-D5A9-AF546D4417B2}"/>
              </a:ext>
            </a:extLst>
          </p:cNvPr>
          <p:cNvPicPr>
            <a:picLocks noChangeAspect="1"/>
          </p:cNvPicPr>
          <p:nvPr/>
        </p:nvPicPr>
        <p:blipFill rotWithShape="1">
          <a:blip r:embed="rId7"/>
          <a:srcRect l="2823" t="74017" r="78691" b="17100"/>
          <a:stretch/>
        </p:blipFill>
        <p:spPr>
          <a:xfrm>
            <a:off x="3254999" y="3867742"/>
            <a:ext cx="1563840" cy="407195"/>
          </a:xfrm>
          <a:prstGeom prst="rect">
            <a:avLst/>
          </a:prstGeom>
        </p:spPr>
      </p:pic>
      <p:pic>
        <p:nvPicPr>
          <p:cNvPr id="6" name="Picture 5">
            <a:extLst>
              <a:ext uri="{FF2B5EF4-FFF2-40B4-BE49-F238E27FC236}">
                <a16:creationId xmlns:a16="http://schemas.microsoft.com/office/drawing/2014/main" id="{2A780377-4917-E3E5-6F17-764BF09C778C}"/>
              </a:ext>
            </a:extLst>
          </p:cNvPr>
          <p:cNvPicPr>
            <a:picLocks noChangeAspect="1"/>
          </p:cNvPicPr>
          <p:nvPr/>
        </p:nvPicPr>
        <p:blipFill rotWithShape="1">
          <a:blip r:embed="rId7"/>
          <a:srcRect l="2823" t="74017" r="78691" b="17100"/>
          <a:stretch/>
        </p:blipFill>
        <p:spPr>
          <a:xfrm>
            <a:off x="3254999" y="4221323"/>
            <a:ext cx="1563840" cy="407195"/>
          </a:xfrm>
          <a:prstGeom prst="rect">
            <a:avLst/>
          </a:prstGeom>
        </p:spPr>
      </p:pic>
      <p:pic>
        <p:nvPicPr>
          <p:cNvPr id="7" name="Picture 6">
            <a:extLst>
              <a:ext uri="{FF2B5EF4-FFF2-40B4-BE49-F238E27FC236}">
                <a16:creationId xmlns:a16="http://schemas.microsoft.com/office/drawing/2014/main" id="{5EE3F531-E536-1965-B953-82FBA3816C28}"/>
              </a:ext>
            </a:extLst>
          </p:cNvPr>
          <p:cNvPicPr>
            <a:picLocks noChangeAspect="1"/>
          </p:cNvPicPr>
          <p:nvPr/>
        </p:nvPicPr>
        <p:blipFill rotWithShape="1">
          <a:blip r:embed="rId7"/>
          <a:srcRect l="2823" t="74017" r="78691" b="17100"/>
          <a:stretch/>
        </p:blipFill>
        <p:spPr>
          <a:xfrm>
            <a:off x="3254999" y="4521961"/>
            <a:ext cx="1563840" cy="407195"/>
          </a:xfrm>
          <a:prstGeom prst="rect">
            <a:avLst/>
          </a:prstGeom>
        </p:spPr>
      </p:pic>
      <p:pic>
        <p:nvPicPr>
          <p:cNvPr id="10" name="Picture 9">
            <a:extLst>
              <a:ext uri="{FF2B5EF4-FFF2-40B4-BE49-F238E27FC236}">
                <a16:creationId xmlns:a16="http://schemas.microsoft.com/office/drawing/2014/main" id="{0A5C9FD9-E24A-773C-D27F-4B1E23B67906}"/>
              </a:ext>
            </a:extLst>
          </p:cNvPr>
          <p:cNvPicPr>
            <a:picLocks noChangeAspect="1"/>
          </p:cNvPicPr>
          <p:nvPr/>
        </p:nvPicPr>
        <p:blipFill rotWithShape="1">
          <a:blip r:embed="rId7"/>
          <a:srcRect l="2823" t="74017" r="78691" b="17100"/>
          <a:stretch/>
        </p:blipFill>
        <p:spPr>
          <a:xfrm>
            <a:off x="3254999" y="4852325"/>
            <a:ext cx="1563840" cy="407195"/>
          </a:xfrm>
          <a:prstGeom prst="rect">
            <a:avLst/>
          </a:prstGeom>
        </p:spPr>
      </p:pic>
      <p:pic>
        <p:nvPicPr>
          <p:cNvPr id="11" name="Picture 10">
            <a:extLst>
              <a:ext uri="{FF2B5EF4-FFF2-40B4-BE49-F238E27FC236}">
                <a16:creationId xmlns:a16="http://schemas.microsoft.com/office/drawing/2014/main" id="{9C7D5C3E-7B04-DDD2-941B-F8B500897C95}"/>
              </a:ext>
            </a:extLst>
          </p:cNvPr>
          <p:cNvPicPr>
            <a:picLocks noChangeAspect="1"/>
          </p:cNvPicPr>
          <p:nvPr/>
        </p:nvPicPr>
        <p:blipFill rotWithShape="1">
          <a:blip r:embed="rId7"/>
          <a:srcRect l="2823" t="74017" r="78691" b="17100"/>
          <a:stretch/>
        </p:blipFill>
        <p:spPr>
          <a:xfrm>
            <a:off x="3254999" y="5181994"/>
            <a:ext cx="1563840" cy="407195"/>
          </a:xfrm>
          <a:prstGeom prst="rect">
            <a:avLst/>
          </a:prstGeom>
        </p:spPr>
      </p:pic>
    </p:spTree>
    <p:extLst>
      <p:ext uri="{BB962C8B-B14F-4D97-AF65-F5344CB8AC3E}">
        <p14:creationId xmlns:p14="http://schemas.microsoft.com/office/powerpoint/2010/main" val="1196762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EFE86-43BD-0CF9-C875-A782CD4E76EC}"/>
              </a:ext>
            </a:extLst>
          </p:cNvPr>
          <p:cNvSpPr>
            <a:spLocks noGrp="1"/>
          </p:cNvSpPr>
          <p:nvPr>
            <p:ph type="title"/>
          </p:nvPr>
        </p:nvSpPr>
        <p:spPr>
          <a:xfrm>
            <a:off x="125379" y="214008"/>
            <a:ext cx="11121417" cy="1325563"/>
          </a:xfrm>
        </p:spPr>
        <p:txBody>
          <a:bodyPr>
            <a:normAutofit/>
          </a:bodyPr>
          <a:lstStyle/>
          <a:p>
            <a:r>
              <a:rPr lang="en-US" dirty="0">
                <a:latin typeface="Times New Roman" panose="02020603050405020304" pitchFamily="18" charset="0"/>
                <a:cs typeface="Times New Roman" panose="02020603050405020304" pitchFamily="18" charset="0"/>
              </a:rPr>
              <a:t>Dataset: </a:t>
            </a:r>
            <a:r>
              <a:rPr lang="en-US" sz="2800" b="0" i="0" dirty="0">
                <a:solidFill>
                  <a:srgbClr val="333333"/>
                </a:solidFill>
                <a:effectLst/>
                <a:latin typeface="Times New Roman" panose="02020603050405020304" pitchFamily="18" charset="0"/>
                <a:cs typeface="Times New Roman" panose="02020603050405020304" pitchFamily="18" charset="0"/>
              </a:rPr>
              <a:t>UAH-</a:t>
            </a:r>
            <a:r>
              <a:rPr lang="en-US" sz="2800" b="0" i="0" dirty="0" err="1">
                <a:solidFill>
                  <a:srgbClr val="333333"/>
                </a:solidFill>
                <a:effectLst/>
                <a:latin typeface="Times New Roman" panose="02020603050405020304" pitchFamily="18" charset="0"/>
                <a:cs typeface="Times New Roman" panose="02020603050405020304" pitchFamily="18" charset="0"/>
              </a:rPr>
              <a:t>DriveSet</a:t>
            </a:r>
            <a:br>
              <a:rPr lang="en-US" sz="3600" b="0" i="0" dirty="0">
                <a:solidFill>
                  <a:srgbClr val="333333"/>
                </a:solidFill>
                <a:effectLst/>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03B6F40-048C-E9EB-5AE6-0CBDC3B4CFE8}"/>
              </a:ext>
            </a:extLst>
          </p:cNvPr>
          <p:cNvPicPr>
            <a:picLocks noGrp="1" noChangeAspect="1"/>
          </p:cNvPicPr>
          <p:nvPr>
            <p:ph idx="1"/>
          </p:nvPr>
        </p:nvPicPr>
        <p:blipFill rotWithShape="1">
          <a:blip r:embed="rId3"/>
          <a:srcRect t="7230" b="5615"/>
          <a:stretch/>
        </p:blipFill>
        <p:spPr>
          <a:xfrm>
            <a:off x="5583677" y="214008"/>
            <a:ext cx="6375940" cy="2188724"/>
          </a:xfrm>
        </p:spPr>
      </p:pic>
      <p:sp>
        <p:nvSpPr>
          <p:cNvPr id="8" name="TextBox 7">
            <a:extLst>
              <a:ext uri="{FF2B5EF4-FFF2-40B4-BE49-F238E27FC236}">
                <a16:creationId xmlns:a16="http://schemas.microsoft.com/office/drawing/2014/main" id="{EF45397C-E383-7C47-22DE-8DA146DC5D93}"/>
              </a:ext>
            </a:extLst>
          </p:cNvPr>
          <p:cNvSpPr txBox="1"/>
          <p:nvPr/>
        </p:nvSpPr>
        <p:spPr>
          <a:xfrm>
            <a:off x="50800" y="6297716"/>
            <a:ext cx="12141200" cy="523220"/>
          </a:xfrm>
          <a:prstGeom prst="rect">
            <a:avLst/>
          </a:prstGeom>
          <a:noFill/>
        </p:spPr>
        <p:txBody>
          <a:bodyPr wrap="square" rtlCol="0">
            <a:spAutoFit/>
          </a:bodyPr>
          <a:lstStyle/>
          <a:p>
            <a:pPr algn="ctr"/>
            <a:r>
              <a:rPr lang="en-US" sz="1200" b="0" i="0" dirty="0">
                <a:solidFill>
                  <a:srgbClr val="333333"/>
                </a:solidFill>
                <a:effectLst/>
                <a:latin typeface="Times New Roman" panose="02020603050405020304" pitchFamily="18" charset="0"/>
                <a:cs typeface="Times New Roman" panose="02020603050405020304" pitchFamily="18" charset="0"/>
              </a:rPr>
              <a:t>E. </a:t>
            </a:r>
            <a:r>
              <a:rPr lang="en-US" sz="1200" b="0" i="0" dirty="0" err="1">
                <a:solidFill>
                  <a:srgbClr val="333333"/>
                </a:solidFill>
                <a:effectLst/>
                <a:latin typeface="Times New Roman" panose="02020603050405020304" pitchFamily="18" charset="0"/>
                <a:cs typeface="Times New Roman" panose="02020603050405020304" pitchFamily="18" charset="0"/>
              </a:rPr>
              <a:t>Romera</a:t>
            </a:r>
            <a:r>
              <a:rPr lang="en-US" sz="1200" b="0" i="0" dirty="0">
                <a:solidFill>
                  <a:srgbClr val="333333"/>
                </a:solidFill>
                <a:effectLst/>
                <a:latin typeface="Times New Roman" panose="02020603050405020304" pitchFamily="18" charset="0"/>
                <a:cs typeface="Times New Roman" panose="02020603050405020304" pitchFamily="18" charset="0"/>
              </a:rPr>
              <a:t>, L.M. </a:t>
            </a:r>
            <a:r>
              <a:rPr lang="en-US" sz="1200" b="0" i="0" dirty="0" err="1">
                <a:solidFill>
                  <a:srgbClr val="333333"/>
                </a:solidFill>
                <a:effectLst/>
                <a:latin typeface="Times New Roman" panose="02020603050405020304" pitchFamily="18" charset="0"/>
                <a:cs typeface="Times New Roman" panose="02020603050405020304" pitchFamily="18" charset="0"/>
              </a:rPr>
              <a:t>Bergasa</a:t>
            </a:r>
            <a:r>
              <a:rPr lang="en-US" sz="1200" b="0" i="0" dirty="0">
                <a:solidFill>
                  <a:srgbClr val="333333"/>
                </a:solidFill>
                <a:effectLst/>
                <a:latin typeface="Times New Roman" panose="02020603050405020304" pitchFamily="18" charset="0"/>
                <a:cs typeface="Times New Roman" panose="02020603050405020304" pitchFamily="18" charset="0"/>
              </a:rPr>
              <a:t> and R. Arroyo, "Need Data for Driving Behavior Analysis? Presenting the Public UAH-</a:t>
            </a:r>
            <a:r>
              <a:rPr lang="en-US" sz="1200" b="0" i="0" dirty="0" err="1">
                <a:solidFill>
                  <a:srgbClr val="333333"/>
                </a:solidFill>
                <a:effectLst/>
                <a:latin typeface="Times New Roman" panose="02020603050405020304" pitchFamily="18" charset="0"/>
                <a:cs typeface="Times New Roman" panose="02020603050405020304" pitchFamily="18" charset="0"/>
              </a:rPr>
              <a:t>DriveSet</a:t>
            </a:r>
            <a:r>
              <a:rPr lang="en-US" sz="1200" b="0" i="0" dirty="0">
                <a:solidFill>
                  <a:srgbClr val="333333"/>
                </a:solidFill>
                <a:effectLst/>
                <a:latin typeface="Times New Roman" panose="02020603050405020304" pitchFamily="18" charset="0"/>
                <a:cs typeface="Times New Roman" panose="02020603050405020304" pitchFamily="18" charset="0"/>
              </a:rPr>
              <a:t>", </a:t>
            </a:r>
            <a:r>
              <a:rPr lang="en-US" sz="1400" b="1" i="0" dirty="0">
                <a:solidFill>
                  <a:srgbClr val="333333"/>
                </a:solidFill>
                <a:effectLst/>
                <a:latin typeface="Times New Roman" panose="02020603050405020304" pitchFamily="18" charset="0"/>
                <a:cs typeface="Times New Roman" panose="02020603050405020304" pitchFamily="18" charset="0"/>
              </a:rPr>
              <a:t>IEEE</a:t>
            </a:r>
            <a:r>
              <a:rPr lang="en-US" sz="1600" b="1" i="0" dirty="0">
                <a:solidFill>
                  <a:srgbClr val="333333"/>
                </a:solidFill>
                <a:effectLst/>
                <a:latin typeface="Times New Roman" panose="02020603050405020304" pitchFamily="18" charset="0"/>
                <a:cs typeface="Times New Roman" panose="02020603050405020304" pitchFamily="18" charset="0"/>
              </a:rPr>
              <a:t> </a:t>
            </a:r>
            <a:r>
              <a:rPr lang="en-US" sz="1200" b="0" i="0" dirty="0">
                <a:solidFill>
                  <a:srgbClr val="333333"/>
                </a:solidFill>
                <a:effectLst/>
                <a:latin typeface="Times New Roman" panose="02020603050405020304" pitchFamily="18" charset="0"/>
                <a:cs typeface="Times New Roman" panose="02020603050405020304" pitchFamily="18" charset="0"/>
              </a:rPr>
              <a:t>International Conference on Intelligent Transportation Systems (ITSC), pp. 387-392, Rio de Janeiro (Brazil), November </a:t>
            </a:r>
            <a:r>
              <a:rPr lang="en-US" sz="1200" b="1" i="0" dirty="0">
                <a:solidFill>
                  <a:srgbClr val="333333"/>
                </a:solidFill>
                <a:effectLst/>
                <a:latin typeface="Times New Roman" panose="02020603050405020304" pitchFamily="18" charset="0"/>
                <a:cs typeface="Times New Roman" panose="02020603050405020304" pitchFamily="18" charset="0"/>
              </a:rPr>
              <a:t>2016</a:t>
            </a:r>
            <a:r>
              <a:rPr lang="en-US" sz="1200" b="0" i="0" dirty="0">
                <a:solidFill>
                  <a:srgbClr val="333333"/>
                </a:solidFill>
                <a:effectLst/>
                <a:latin typeface="Times New Roman" panose="02020603050405020304" pitchFamily="18" charset="0"/>
                <a:cs typeface="Times New Roman" panose="02020603050405020304" pitchFamily="18" charset="0"/>
              </a:rPr>
              <a:t>. </a:t>
            </a:r>
            <a:r>
              <a:rPr lang="en-US" sz="1200" b="0" i="0" u="none" strike="noStrike" dirty="0">
                <a:solidFill>
                  <a:srgbClr val="428BCA"/>
                </a:solidFill>
                <a:effectLst/>
                <a:latin typeface="Times New Roman" panose="02020603050405020304" pitchFamily="18" charset="0"/>
                <a:cs typeface="Times New Roman" panose="02020603050405020304" pitchFamily="18" charset="0"/>
                <a:hlinkClick r:id="rId4"/>
              </a:rPr>
              <a:t>[pdf]</a:t>
            </a:r>
            <a:endParaRPr lang="en-US" sz="1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C206043-C7D7-AC91-E128-C2FCC0F4059C}"/>
              </a:ext>
            </a:extLst>
          </p:cNvPr>
          <p:cNvSpPr txBox="1"/>
          <p:nvPr/>
        </p:nvSpPr>
        <p:spPr>
          <a:xfrm>
            <a:off x="50800" y="853359"/>
            <a:ext cx="12066622" cy="1975990"/>
          </a:xfrm>
          <a:prstGeom prst="rect">
            <a:avLst/>
          </a:prstGeom>
          <a:noFill/>
        </p:spPr>
        <p:txBody>
          <a:bodyPr wrap="square" rtlCol="0">
            <a:spAutoFit/>
          </a:bodyPr>
          <a:lstStyle/>
          <a:p>
            <a:pPr>
              <a:lnSpc>
                <a:spcPct val="150000"/>
              </a:lnSpc>
            </a:pPr>
            <a:r>
              <a:rPr lang="en-US" sz="2000" dirty="0">
                <a:solidFill>
                  <a:srgbClr val="333333"/>
                </a:solidFill>
                <a:latin typeface="Times New Roman" panose="02020603050405020304" pitchFamily="18" charset="0"/>
                <a:cs typeface="Times New Roman" panose="02020603050405020304" pitchFamily="18" charset="0"/>
              </a:rPr>
              <a:t>           </a:t>
            </a:r>
            <a:r>
              <a:rPr lang="en-US" sz="2000" b="0" i="0" dirty="0">
                <a:solidFill>
                  <a:srgbClr val="333333"/>
                </a:solidFill>
                <a:effectLst/>
                <a:latin typeface="Times New Roman" panose="02020603050405020304" pitchFamily="18" charset="0"/>
                <a:cs typeface="Times New Roman" panose="02020603050405020304" pitchFamily="18" charset="0"/>
              </a:rPr>
              <a:t>rates each trip within 3 behavior models</a:t>
            </a:r>
          </a:p>
          <a:p>
            <a:pPr>
              <a:lnSpc>
                <a:spcPct val="150000"/>
              </a:lnSpc>
            </a:pPr>
            <a:r>
              <a:rPr lang="en-US" sz="2000" dirty="0">
                <a:solidFill>
                  <a:srgbClr val="333333"/>
                </a:solidFill>
                <a:latin typeface="Times New Roman" panose="02020603050405020304" pitchFamily="18" charset="0"/>
                <a:cs typeface="Times New Roman" panose="02020603050405020304" pitchFamily="18" charset="0"/>
              </a:rPr>
              <a:t>       (</a:t>
            </a:r>
            <a:r>
              <a:rPr lang="en-US" sz="2000" b="0" i="0" dirty="0">
                <a:solidFill>
                  <a:srgbClr val="333333"/>
                </a:solidFill>
                <a:effectLst/>
                <a:latin typeface="Times New Roman" panose="02020603050405020304" pitchFamily="18" charset="0"/>
                <a:cs typeface="Times New Roman" panose="02020603050405020304" pitchFamily="18" charset="0"/>
              </a:rPr>
              <a:t> </a:t>
            </a:r>
            <a:r>
              <a:rPr lang="en-US" sz="2000" b="1" i="0" u="sng" dirty="0">
                <a:solidFill>
                  <a:srgbClr val="333333"/>
                </a:solidFill>
                <a:effectLst/>
                <a:latin typeface="Times New Roman" panose="02020603050405020304" pitchFamily="18" charset="0"/>
                <a:cs typeface="Times New Roman" panose="02020603050405020304" pitchFamily="18" charset="0"/>
              </a:rPr>
              <a:t>normal</a:t>
            </a:r>
            <a:r>
              <a:rPr lang="en-US" sz="2000" b="0" i="0" dirty="0">
                <a:solidFill>
                  <a:srgbClr val="333333"/>
                </a:solidFill>
                <a:effectLst/>
                <a:latin typeface="Times New Roman" panose="02020603050405020304" pitchFamily="18" charset="0"/>
                <a:cs typeface="Times New Roman" panose="02020603050405020304" pitchFamily="18" charset="0"/>
              </a:rPr>
              <a:t>, drowsy (distracted) and </a:t>
            </a:r>
            <a:r>
              <a:rPr lang="en-US" sz="2000" b="1" i="0" u="sng" dirty="0">
                <a:solidFill>
                  <a:srgbClr val="333333"/>
                </a:solidFill>
                <a:effectLst/>
                <a:latin typeface="Times New Roman" panose="02020603050405020304" pitchFamily="18" charset="0"/>
                <a:cs typeface="Times New Roman" panose="02020603050405020304" pitchFamily="18" charset="0"/>
              </a:rPr>
              <a:t>aggressive</a:t>
            </a:r>
            <a:r>
              <a:rPr lang="en-US" sz="2000" b="0" i="0" dirty="0">
                <a:solidFill>
                  <a:srgbClr val="333333"/>
                </a:solidFill>
                <a:effectLst/>
                <a:latin typeface="Times New Roman" panose="02020603050405020304" pitchFamily="18" charset="0"/>
                <a:cs typeface="Times New Roman" panose="02020603050405020304" pitchFamily="18" charset="0"/>
              </a:rPr>
              <a:t> )</a:t>
            </a:r>
          </a:p>
          <a:p>
            <a:pPr>
              <a:lnSpc>
                <a:spcPct val="150000"/>
              </a:lnSpc>
            </a:pPr>
            <a:r>
              <a:rPr lang="en-US" sz="2000" dirty="0">
                <a:solidFill>
                  <a:srgbClr val="333333"/>
                </a:solidFill>
                <a:latin typeface="Times New Roman" panose="02020603050405020304" pitchFamily="18" charset="0"/>
                <a:cs typeface="Times New Roman" panose="02020603050405020304" pitchFamily="18" charset="0"/>
              </a:rPr>
              <a:t>               </a:t>
            </a:r>
            <a:r>
              <a:rPr lang="en-US" sz="2400" b="1" dirty="0">
                <a:solidFill>
                  <a:srgbClr val="333333"/>
                </a:solidFill>
                <a:latin typeface="Times New Roman" panose="02020603050405020304" pitchFamily="18" charset="0"/>
                <a:cs typeface="Times New Roman" panose="02020603050405020304" pitchFamily="18" charset="0"/>
              </a:rPr>
              <a:t>0</a:t>
            </a:r>
            <a:r>
              <a:rPr lang="en-US" sz="2000" dirty="0">
                <a:solidFill>
                  <a:srgbClr val="333333"/>
                </a:solidFill>
                <a:latin typeface="Times New Roman" panose="02020603050405020304" pitchFamily="18" charset="0"/>
                <a:cs typeface="Times New Roman" panose="02020603050405020304" pitchFamily="18" charset="0"/>
              </a:rPr>
              <a:t>                                                      </a:t>
            </a:r>
            <a:r>
              <a:rPr lang="en-US" sz="2400" b="1" dirty="0">
                <a:solidFill>
                  <a:srgbClr val="333333"/>
                </a:solidFill>
                <a:latin typeface="Times New Roman" panose="02020603050405020304" pitchFamily="18" charset="0"/>
                <a:cs typeface="Times New Roman" panose="02020603050405020304" pitchFamily="18" charset="0"/>
              </a:rPr>
              <a:t>1</a:t>
            </a:r>
          </a:p>
          <a:p>
            <a:pPr>
              <a:lnSpc>
                <a:spcPct val="150000"/>
              </a:lnSpc>
            </a:pP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5A619D5-2D0C-A492-2AC5-680248E6545F}"/>
              </a:ext>
            </a:extLst>
          </p:cNvPr>
          <p:cNvPicPr>
            <a:picLocks noChangeAspect="1"/>
          </p:cNvPicPr>
          <p:nvPr/>
        </p:nvPicPr>
        <p:blipFill rotWithShape="1">
          <a:blip r:embed="rId5"/>
          <a:srcRect t="48494"/>
          <a:stretch/>
        </p:blipFill>
        <p:spPr>
          <a:xfrm>
            <a:off x="6349696" y="3074073"/>
            <a:ext cx="4365929" cy="1127329"/>
          </a:xfrm>
          <a:prstGeom prst="rect">
            <a:avLst/>
          </a:prstGeom>
        </p:spPr>
      </p:pic>
      <p:pic>
        <p:nvPicPr>
          <p:cNvPr id="22" name="Picture 21">
            <a:extLst>
              <a:ext uri="{FF2B5EF4-FFF2-40B4-BE49-F238E27FC236}">
                <a16:creationId xmlns:a16="http://schemas.microsoft.com/office/drawing/2014/main" id="{7CC43A30-D9F5-B378-352A-AE2AAA3CC756}"/>
              </a:ext>
            </a:extLst>
          </p:cNvPr>
          <p:cNvPicPr>
            <a:picLocks noChangeAspect="1"/>
          </p:cNvPicPr>
          <p:nvPr/>
        </p:nvPicPr>
        <p:blipFill>
          <a:blip r:embed="rId6"/>
          <a:stretch>
            <a:fillRect/>
          </a:stretch>
        </p:blipFill>
        <p:spPr>
          <a:xfrm>
            <a:off x="1476375" y="2321797"/>
            <a:ext cx="3102510" cy="2548233"/>
          </a:xfrm>
          <a:prstGeom prst="rect">
            <a:avLst/>
          </a:prstGeom>
        </p:spPr>
      </p:pic>
      <p:pic>
        <p:nvPicPr>
          <p:cNvPr id="7" name="Picture 6">
            <a:extLst>
              <a:ext uri="{FF2B5EF4-FFF2-40B4-BE49-F238E27FC236}">
                <a16:creationId xmlns:a16="http://schemas.microsoft.com/office/drawing/2014/main" id="{C7679D1D-0447-3F5C-EEB0-8488091D93E4}"/>
              </a:ext>
            </a:extLst>
          </p:cNvPr>
          <p:cNvPicPr>
            <a:picLocks noChangeAspect="1"/>
          </p:cNvPicPr>
          <p:nvPr/>
        </p:nvPicPr>
        <p:blipFill>
          <a:blip r:embed="rId7"/>
          <a:stretch>
            <a:fillRect/>
          </a:stretch>
        </p:blipFill>
        <p:spPr>
          <a:xfrm>
            <a:off x="1476375" y="4894912"/>
            <a:ext cx="3102510" cy="1158080"/>
          </a:xfrm>
          <a:prstGeom prst="rect">
            <a:avLst/>
          </a:prstGeom>
        </p:spPr>
      </p:pic>
      <p:pic>
        <p:nvPicPr>
          <p:cNvPr id="11" name="Picture 10">
            <a:extLst>
              <a:ext uri="{FF2B5EF4-FFF2-40B4-BE49-F238E27FC236}">
                <a16:creationId xmlns:a16="http://schemas.microsoft.com/office/drawing/2014/main" id="{5CCC30B2-04C9-C39B-1C50-53A2969A1CD7}"/>
              </a:ext>
            </a:extLst>
          </p:cNvPr>
          <p:cNvPicPr>
            <a:picLocks noChangeAspect="1"/>
          </p:cNvPicPr>
          <p:nvPr/>
        </p:nvPicPr>
        <p:blipFill rotWithShape="1">
          <a:blip r:embed="rId8"/>
          <a:srcRect b="50891"/>
          <a:stretch/>
        </p:blipFill>
        <p:spPr>
          <a:xfrm>
            <a:off x="6349696" y="3940813"/>
            <a:ext cx="4365928" cy="1074858"/>
          </a:xfrm>
          <a:prstGeom prst="rect">
            <a:avLst/>
          </a:prstGeom>
        </p:spPr>
      </p:pic>
    </p:spTree>
    <p:extLst>
      <p:ext uri="{BB962C8B-B14F-4D97-AF65-F5344CB8AC3E}">
        <p14:creationId xmlns:p14="http://schemas.microsoft.com/office/powerpoint/2010/main" val="1407730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EFE86-43BD-0CF9-C875-A782CD4E76EC}"/>
              </a:ext>
            </a:extLst>
          </p:cNvPr>
          <p:cNvSpPr>
            <a:spLocks noGrp="1"/>
          </p:cNvSpPr>
          <p:nvPr>
            <p:ph type="title"/>
          </p:nvPr>
        </p:nvSpPr>
        <p:spPr>
          <a:xfrm>
            <a:off x="125379" y="214008"/>
            <a:ext cx="11121417" cy="1325563"/>
          </a:xfrm>
        </p:spPr>
        <p:txBody>
          <a:bodyPr>
            <a:normAutofit/>
          </a:bodyPr>
          <a:lstStyle/>
          <a:p>
            <a:r>
              <a:rPr lang="en-US" dirty="0">
                <a:latin typeface="Times New Roman" panose="02020603050405020304" pitchFamily="18" charset="0"/>
                <a:cs typeface="Times New Roman" panose="02020603050405020304" pitchFamily="18" charset="0"/>
              </a:rPr>
              <a:t>Dataset: </a:t>
            </a:r>
            <a:r>
              <a:rPr lang="en-US" sz="2800" b="0" i="0" dirty="0">
                <a:solidFill>
                  <a:srgbClr val="333333"/>
                </a:solidFill>
                <a:effectLst/>
                <a:latin typeface="Times New Roman" panose="02020603050405020304" pitchFamily="18" charset="0"/>
                <a:cs typeface="Times New Roman" panose="02020603050405020304" pitchFamily="18" charset="0"/>
              </a:rPr>
              <a:t>UAH-</a:t>
            </a:r>
            <a:r>
              <a:rPr lang="en-US" sz="2800" b="0" i="0" dirty="0" err="1">
                <a:solidFill>
                  <a:srgbClr val="333333"/>
                </a:solidFill>
                <a:effectLst/>
                <a:latin typeface="Times New Roman" panose="02020603050405020304" pitchFamily="18" charset="0"/>
                <a:cs typeface="Times New Roman" panose="02020603050405020304" pitchFamily="18" charset="0"/>
              </a:rPr>
              <a:t>DriveSet</a:t>
            </a:r>
            <a:br>
              <a:rPr lang="en-US" sz="3600" b="0" i="0" dirty="0">
                <a:solidFill>
                  <a:srgbClr val="333333"/>
                </a:solidFill>
                <a:effectLst/>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03B6F40-048C-E9EB-5AE6-0CBDC3B4CFE8}"/>
              </a:ext>
            </a:extLst>
          </p:cNvPr>
          <p:cNvPicPr>
            <a:picLocks noGrp="1" noChangeAspect="1"/>
          </p:cNvPicPr>
          <p:nvPr>
            <p:ph idx="1"/>
          </p:nvPr>
        </p:nvPicPr>
        <p:blipFill rotWithShape="1">
          <a:blip r:embed="rId3"/>
          <a:srcRect t="7230" b="5615"/>
          <a:stretch/>
        </p:blipFill>
        <p:spPr>
          <a:xfrm>
            <a:off x="5583677" y="214008"/>
            <a:ext cx="6375940" cy="2188724"/>
          </a:xfrm>
        </p:spPr>
      </p:pic>
      <p:sp>
        <p:nvSpPr>
          <p:cNvPr id="8" name="TextBox 7">
            <a:extLst>
              <a:ext uri="{FF2B5EF4-FFF2-40B4-BE49-F238E27FC236}">
                <a16:creationId xmlns:a16="http://schemas.microsoft.com/office/drawing/2014/main" id="{EF45397C-E383-7C47-22DE-8DA146DC5D93}"/>
              </a:ext>
            </a:extLst>
          </p:cNvPr>
          <p:cNvSpPr txBox="1"/>
          <p:nvPr/>
        </p:nvSpPr>
        <p:spPr>
          <a:xfrm>
            <a:off x="50800" y="6297716"/>
            <a:ext cx="12141200" cy="523220"/>
          </a:xfrm>
          <a:prstGeom prst="rect">
            <a:avLst/>
          </a:prstGeom>
          <a:noFill/>
        </p:spPr>
        <p:txBody>
          <a:bodyPr wrap="square" rtlCol="0">
            <a:spAutoFit/>
          </a:bodyPr>
          <a:lstStyle/>
          <a:p>
            <a:pPr algn="ctr"/>
            <a:r>
              <a:rPr lang="en-US" sz="1200" b="0" i="0" dirty="0">
                <a:solidFill>
                  <a:srgbClr val="333333"/>
                </a:solidFill>
                <a:effectLst/>
                <a:latin typeface="Times New Roman" panose="02020603050405020304" pitchFamily="18" charset="0"/>
                <a:cs typeface="Times New Roman" panose="02020603050405020304" pitchFamily="18" charset="0"/>
              </a:rPr>
              <a:t>E. </a:t>
            </a:r>
            <a:r>
              <a:rPr lang="en-US" sz="1200" b="0" i="0" dirty="0" err="1">
                <a:solidFill>
                  <a:srgbClr val="333333"/>
                </a:solidFill>
                <a:effectLst/>
                <a:latin typeface="Times New Roman" panose="02020603050405020304" pitchFamily="18" charset="0"/>
                <a:cs typeface="Times New Roman" panose="02020603050405020304" pitchFamily="18" charset="0"/>
              </a:rPr>
              <a:t>Romera</a:t>
            </a:r>
            <a:r>
              <a:rPr lang="en-US" sz="1200" b="0" i="0" dirty="0">
                <a:solidFill>
                  <a:srgbClr val="333333"/>
                </a:solidFill>
                <a:effectLst/>
                <a:latin typeface="Times New Roman" panose="02020603050405020304" pitchFamily="18" charset="0"/>
                <a:cs typeface="Times New Roman" panose="02020603050405020304" pitchFamily="18" charset="0"/>
              </a:rPr>
              <a:t>, L.M. </a:t>
            </a:r>
            <a:r>
              <a:rPr lang="en-US" sz="1200" b="0" i="0" dirty="0" err="1">
                <a:solidFill>
                  <a:srgbClr val="333333"/>
                </a:solidFill>
                <a:effectLst/>
                <a:latin typeface="Times New Roman" panose="02020603050405020304" pitchFamily="18" charset="0"/>
                <a:cs typeface="Times New Roman" panose="02020603050405020304" pitchFamily="18" charset="0"/>
              </a:rPr>
              <a:t>Bergasa</a:t>
            </a:r>
            <a:r>
              <a:rPr lang="en-US" sz="1200" b="0" i="0" dirty="0">
                <a:solidFill>
                  <a:srgbClr val="333333"/>
                </a:solidFill>
                <a:effectLst/>
                <a:latin typeface="Times New Roman" panose="02020603050405020304" pitchFamily="18" charset="0"/>
                <a:cs typeface="Times New Roman" panose="02020603050405020304" pitchFamily="18" charset="0"/>
              </a:rPr>
              <a:t> and R. Arroyo, "Need Data for Driving Behavior Analysis? Presenting the Public UAH-</a:t>
            </a:r>
            <a:r>
              <a:rPr lang="en-US" sz="1200" b="0" i="0" dirty="0" err="1">
                <a:solidFill>
                  <a:srgbClr val="333333"/>
                </a:solidFill>
                <a:effectLst/>
                <a:latin typeface="Times New Roman" panose="02020603050405020304" pitchFamily="18" charset="0"/>
                <a:cs typeface="Times New Roman" panose="02020603050405020304" pitchFamily="18" charset="0"/>
              </a:rPr>
              <a:t>DriveSet</a:t>
            </a:r>
            <a:r>
              <a:rPr lang="en-US" sz="1200" b="0" i="0" dirty="0">
                <a:solidFill>
                  <a:srgbClr val="333333"/>
                </a:solidFill>
                <a:effectLst/>
                <a:latin typeface="Times New Roman" panose="02020603050405020304" pitchFamily="18" charset="0"/>
                <a:cs typeface="Times New Roman" panose="02020603050405020304" pitchFamily="18" charset="0"/>
              </a:rPr>
              <a:t>", </a:t>
            </a:r>
            <a:r>
              <a:rPr lang="en-US" sz="1400" b="1" i="0" dirty="0">
                <a:solidFill>
                  <a:srgbClr val="333333"/>
                </a:solidFill>
                <a:effectLst/>
                <a:latin typeface="Times New Roman" panose="02020603050405020304" pitchFamily="18" charset="0"/>
                <a:cs typeface="Times New Roman" panose="02020603050405020304" pitchFamily="18" charset="0"/>
              </a:rPr>
              <a:t>IEEE</a:t>
            </a:r>
            <a:r>
              <a:rPr lang="en-US" sz="1600" b="1" i="0" dirty="0">
                <a:solidFill>
                  <a:srgbClr val="333333"/>
                </a:solidFill>
                <a:effectLst/>
                <a:latin typeface="Times New Roman" panose="02020603050405020304" pitchFamily="18" charset="0"/>
                <a:cs typeface="Times New Roman" panose="02020603050405020304" pitchFamily="18" charset="0"/>
              </a:rPr>
              <a:t> </a:t>
            </a:r>
            <a:r>
              <a:rPr lang="en-US" sz="1200" b="0" i="0" dirty="0">
                <a:solidFill>
                  <a:srgbClr val="333333"/>
                </a:solidFill>
                <a:effectLst/>
                <a:latin typeface="Times New Roman" panose="02020603050405020304" pitchFamily="18" charset="0"/>
                <a:cs typeface="Times New Roman" panose="02020603050405020304" pitchFamily="18" charset="0"/>
              </a:rPr>
              <a:t>International Conference on Intelligent Transportation Systems (ITSC), pp. 387-392, Rio de Janeiro (Brazil), November </a:t>
            </a:r>
            <a:r>
              <a:rPr lang="en-US" sz="1200" b="1" i="0" dirty="0">
                <a:solidFill>
                  <a:srgbClr val="333333"/>
                </a:solidFill>
                <a:effectLst/>
                <a:latin typeface="Times New Roman" panose="02020603050405020304" pitchFamily="18" charset="0"/>
                <a:cs typeface="Times New Roman" panose="02020603050405020304" pitchFamily="18" charset="0"/>
              </a:rPr>
              <a:t>2016</a:t>
            </a:r>
            <a:r>
              <a:rPr lang="en-US" sz="1200" b="0" i="0" dirty="0">
                <a:solidFill>
                  <a:srgbClr val="333333"/>
                </a:solidFill>
                <a:effectLst/>
                <a:latin typeface="Times New Roman" panose="02020603050405020304" pitchFamily="18" charset="0"/>
                <a:cs typeface="Times New Roman" panose="02020603050405020304" pitchFamily="18" charset="0"/>
              </a:rPr>
              <a:t>. </a:t>
            </a:r>
            <a:r>
              <a:rPr lang="en-US" sz="1200" b="0" i="0" u="none" strike="noStrike" dirty="0">
                <a:solidFill>
                  <a:srgbClr val="428BCA"/>
                </a:solidFill>
                <a:effectLst/>
                <a:latin typeface="Times New Roman" panose="02020603050405020304" pitchFamily="18" charset="0"/>
                <a:cs typeface="Times New Roman" panose="02020603050405020304" pitchFamily="18" charset="0"/>
                <a:hlinkClick r:id="rId4"/>
              </a:rPr>
              <a:t>[pdf]</a:t>
            </a:r>
            <a:endParaRPr lang="en-US" sz="1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C206043-C7D7-AC91-E128-C2FCC0F4059C}"/>
              </a:ext>
            </a:extLst>
          </p:cNvPr>
          <p:cNvSpPr txBox="1"/>
          <p:nvPr/>
        </p:nvSpPr>
        <p:spPr>
          <a:xfrm>
            <a:off x="50800" y="853359"/>
            <a:ext cx="12066622" cy="1975990"/>
          </a:xfrm>
          <a:prstGeom prst="rect">
            <a:avLst/>
          </a:prstGeom>
          <a:noFill/>
        </p:spPr>
        <p:txBody>
          <a:bodyPr wrap="square" rtlCol="0">
            <a:spAutoFit/>
          </a:bodyPr>
          <a:lstStyle/>
          <a:p>
            <a:pPr>
              <a:lnSpc>
                <a:spcPct val="150000"/>
              </a:lnSpc>
            </a:pPr>
            <a:r>
              <a:rPr lang="en-US" sz="2000" dirty="0">
                <a:solidFill>
                  <a:srgbClr val="333333"/>
                </a:solidFill>
                <a:latin typeface="Times New Roman" panose="02020603050405020304" pitchFamily="18" charset="0"/>
                <a:cs typeface="Times New Roman" panose="02020603050405020304" pitchFamily="18" charset="0"/>
              </a:rPr>
              <a:t>           </a:t>
            </a:r>
            <a:r>
              <a:rPr lang="en-US" sz="2000" b="0" i="0" dirty="0">
                <a:solidFill>
                  <a:srgbClr val="333333"/>
                </a:solidFill>
                <a:effectLst/>
                <a:latin typeface="Times New Roman" panose="02020603050405020304" pitchFamily="18" charset="0"/>
                <a:cs typeface="Times New Roman" panose="02020603050405020304" pitchFamily="18" charset="0"/>
              </a:rPr>
              <a:t>rates each trip within 3 behavior models</a:t>
            </a:r>
          </a:p>
          <a:p>
            <a:pPr>
              <a:lnSpc>
                <a:spcPct val="150000"/>
              </a:lnSpc>
            </a:pPr>
            <a:r>
              <a:rPr lang="en-US" sz="2000" dirty="0">
                <a:solidFill>
                  <a:srgbClr val="333333"/>
                </a:solidFill>
                <a:latin typeface="Times New Roman" panose="02020603050405020304" pitchFamily="18" charset="0"/>
                <a:cs typeface="Times New Roman" panose="02020603050405020304" pitchFamily="18" charset="0"/>
              </a:rPr>
              <a:t>       (</a:t>
            </a:r>
            <a:r>
              <a:rPr lang="en-US" sz="2000" b="0" i="0" dirty="0">
                <a:solidFill>
                  <a:srgbClr val="333333"/>
                </a:solidFill>
                <a:effectLst/>
                <a:latin typeface="Times New Roman" panose="02020603050405020304" pitchFamily="18" charset="0"/>
                <a:cs typeface="Times New Roman" panose="02020603050405020304" pitchFamily="18" charset="0"/>
              </a:rPr>
              <a:t> </a:t>
            </a:r>
            <a:r>
              <a:rPr lang="en-US" sz="2000" b="1" i="0" u="sng" dirty="0">
                <a:solidFill>
                  <a:srgbClr val="333333"/>
                </a:solidFill>
                <a:effectLst/>
                <a:latin typeface="Times New Roman" panose="02020603050405020304" pitchFamily="18" charset="0"/>
                <a:cs typeface="Times New Roman" panose="02020603050405020304" pitchFamily="18" charset="0"/>
              </a:rPr>
              <a:t>normal</a:t>
            </a:r>
            <a:r>
              <a:rPr lang="en-US" sz="2000" b="0" i="0" dirty="0">
                <a:solidFill>
                  <a:srgbClr val="333333"/>
                </a:solidFill>
                <a:effectLst/>
                <a:latin typeface="Times New Roman" panose="02020603050405020304" pitchFamily="18" charset="0"/>
                <a:cs typeface="Times New Roman" panose="02020603050405020304" pitchFamily="18" charset="0"/>
              </a:rPr>
              <a:t>, drowsy (distracted) and </a:t>
            </a:r>
            <a:r>
              <a:rPr lang="en-US" sz="2000" b="1" i="0" u="sng" dirty="0">
                <a:solidFill>
                  <a:srgbClr val="333333"/>
                </a:solidFill>
                <a:effectLst/>
                <a:latin typeface="Times New Roman" panose="02020603050405020304" pitchFamily="18" charset="0"/>
                <a:cs typeface="Times New Roman" panose="02020603050405020304" pitchFamily="18" charset="0"/>
              </a:rPr>
              <a:t>aggressive</a:t>
            </a:r>
            <a:r>
              <a:rPr lang="en-US" sz="2000" b="0" i="0" dirty="0">
                <a:solidFill>
                  <a:srgbClr val="333333"/>
                </a:solidFill>
                <a:effectLst/>
                <a:latin typeface="Times New Roman" panose="02020603050405020304" pitchFamily="18" charset="0"/>
                <a:cs typeface="Times New Roman" panose="02020603050405020304" pitchFamily="18" charset="0"/>
              </a:rPr>
              <a:t> )</a:t>
            </a:r>
          </a:p>
          <a:p>
            <a:pPr>
              <a:lnSpc>
                <a:spcPct val="150000"/>
              </a:lnSpc>
            </a:pPr>
            <a:r>
              <a:rPr lang="en-US" sz="2000" dirty="0">
                <a:solidFill>
                  <a:srgbClr val="333333"/>
                </a:solidFill>
                <a:latin typeface="Times New Roman" panose="02020603050405020304" pitchFamily="18" charset="0"/>
                <a:cs typeface="Times New Roman" panose="02020603050405020304" pitchFamily="18" charset="0"/>
              </a:rPr>
              <a:t>               </a:t>
            </a:r>
            <a:r>
              <a:rPr lang="en-US" sz="2400" b="1" dirty="0">
                <a:solidFill>
                  <a:srgbClr val="333333"/>
                </a:solidFill>
                <a:latin typeface="Times New Roman" panose="02020603050405020304" pitchFamily="18" charset="0"/>
                <a:cs typeface="Times New Roman" panose="02020603050405020304" pitchFamily="18" charset="0"/>
              </a:rPr>
              <a:t>0</a:t>
            </a:r>
            <a:r>
              <a:rPr lang="en-US" sz="2000" dirty="0">
                <a:solidFill>
                  <a:srgbClr val="333333"/>
                </a:solidFill>
                <a:latin typeface="Times New Roman" panose="02020603050405020304" pitchFamily="18" charset="0"/>
                <a:cs typeface="Times New Roman" panose="02020603050405020304" pitchFamily="18" charset="0"/>
              </a:rPr>
              <a:t>                                                      </a:t>
            </a:r>
            <a:r>
              <a:rPr lang="en-US" sz="2400" b="1" dirty="0">
                <a:solidFill>
                  <a:srgbClr val="333333"/>
                </a:solidFill>
                <a:latin typeface="Times New Roman" panose="02020603050405020304" pitchFamily="18" charset="0"/>
                <a:cs typeface="Times New Roman" panose="02020603050405020304" pitchFamily="18" charset="0"/>
              </a:rPr>
              <a:t>1</a:t>
            </a:r>
          </a:p>
          <a:p>
            <a:pPr>
              <a:lnSpc>
                <a:spcPct val="150000"/>
              </a:lnSpc>
            </a:pPr>
            <a:endParaRPr lang="en-US" sz="20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6A0E17A3-BCEB-5682-1F10-D3A6C4042CCE}"/>
              </a:ext>
            </a:extLst>
          </p:cNvPr>
          <p:cNvPicPr>
            <a:picLocks noChangeAspect="1"/>
          </p:cNvPicPr>
          <p:nvPr/>
        </p:nvPicPr>
        <p:blipFill>
          <a:blip r:embed="rId5"/>
          <a:stretch>
            <a:fillRect/>
          </a:stretch>
        </p:blipFill>
        <p:spPr>
          <a:xfrm>
            <a:off x="6096000" y="3211360"/>
            <a:ext cx="2935320" cy="1240276"/>
          </a:xfrm>
          <a:prstGeom prst="rect">
            <a:avLst/>
          </a:prstGeom>
        </p:spPr>
      </p:pic>
      <p:sp>
        <p:nvSpPr>
          <p:cNvPr id="15" name="TextBox 14">
            <a:extLst>
              <a:ext uri="{FF2B5EF4-FFF2-40B4-BE49-F238E27FC236}">
                <a16:creationId xmlns:a16="http://schemas.microsoft.com/office/drawing/2014/main" id="{550631E1-1278-228F-F2FA-28820AE9ED8F}"/>
              </a:ext>
            </a:extLst>
          </p:cNvPr>
          <p:cNvSpPr txBox="1"/>
          <p:nvPr/>
        </p:nvSpPr>
        <p:spPr>
          <a:xfrm>
            <a:off x="6708843" y="3703072"/>
            <a:ext cx="200248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D1  D2  D3  D4  D5</a:t>
            </a:r>
          </a:p>
        </p:txBody>
      </p:sp>
      <p:sp>
        <p:nvSpPr>
          <p:cNvPr id="16" name="TextBox 15">
            <a:extLst>
              <a:ext uri="{FF2B5EF4-FFF2-40B4-BE49-F238E27FC236}">
                <a16:creationId xmlns:a16="http://schemas.microsoft.com/office/drawing/2014/main" id="{4C3D29FC-0958-9A96-2A72-85559FD02EFC}"/>
              </a:ext>
            </a:extLst>
          </p:cNvPr>
          <p:cNvSpPr txBox="1"/>
          <p:nvPr/>
        </p:nvSpPr>
        <p:spPr>
          <a:xfrm>
            <a:off x="6562420" y="3042083"/>
            <a:ext cx="200248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D6</a:t>
            </a:r>
          </a:p>
        </p:txBody>
      </p:sp>
      <p:sp>
        <p:nvSpPr>
          <p:cNvPr id="18" name="TextBox 17">
            <a:extLst>
              <a:ext uri="{FF2B5EF4-FFF2-40B4-BE49-F238E27FC236}">
                <a16:creationId xmlns:a16="http://schemas.microsoft.com/office/drawing/2014/main" id="{93A11498-C82A-E56F-1B91-10257FB7F3B0}"/>
              </a:ext>
            </a:extLst>
          </p:cNvPr>
          <p:cNvSpPr txBox="1"/>
          <p:nvPr/>
        </p:nvSpPr>
        <p:spPr>
          <a:xfrm>
            <a:off x="8176503" y="3350272"/>
            <a:ext cx="2002480"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~2000</a:t>
            </a:r>
          </a:p>
        </p:txBody>
      </p:sp>
      <p:sp>
        <p:nvSpPr>
          <p:cNvPr id="20" name="TextBox 19">
            <a:extLst>
              <a:ext uri="{FF2B5EF4-FFF2-40B4-BE49-F238E27FC236}">
                <a16:creationId xmlns:a16="http://schemas.microsoft.com/office/drawing/2014/main" id="{A98E2DDA-C0F8-B84E-EB12-C02008647861}"/>
              </a:ext>
            </a:extLst>
          </p:cNvPr>
          <p:cNvSpPr txBox="1"/>
          <p:nvPr/>
        </p:nvSpPr>
        <p:spPr>
          <a:xfrm>
            <a:off x="8176503" y="3993307"/>
            <a:ext cx="2002480"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~9000</a:t>
            </a:r>
          </a:p>
        </p:txBody>
      </p:sp>
      <p:pic>
        <p:nvPicPr>
          <p:cNvPr id="22" name="Picture 21">
            <a:extLst>
              <a:ext uri="{FF2B5EF4-FFF2-40B4-BE49-F238E27FC236}">
                <a16:creationId xmlns:a16="http://schemas.microsoft.com/office/drawing/2014/main" id="{7CC43A30-D9F5-B378-352A-AE2AAA3CC756}"/>
              </a:ext>
            </a:extLst>
          </p:cNvPr>
          <p:cNvPicPr>
            <a:picLocks noChangeAspect="1"/>
          </p:cNvPicPr>
          <p:nvPr/>
        </p:nvPicPr>
        <p:blipFill>
          <a:blip r:embed="rId6"/>
          <a:stretch>
            <a:fillRect/>
          </a:stretch>
        </p:blipFill>
        <p:spPr>
          <a:xfrm>
            <a:off x="1557524" y="3757329"/>
            <a:ext cx="2798896" cy="2298861"/>
          </a:xfrm>
          <a:prstGeom prst="rect">
            <a:avLst/>
          </a:prstGeom>
        </p:spPr>
      </p:pic>
    </p:spTree>
    <p:extLst>
      <p:ext uri="{BB962C8B-B14F-4D97-AF65-F5344CB8AC3E}">
        <p14:creationId xmlns:p14="http://schemas.microsoft.com/office/powerpoint/2010/main" val="351414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7259D-3BC8-5693-B9C7-BE0FDE23EB31}"/>
              </a:ext>
            </a:extLst>
          </p:cNvPr>
          <p:cNvSpPr>
            <a:spLocks noGrp="1"/>
          </p:cNvSpPr>
          <p:nvPr>
            <p:ph type="title"/>
          </p:nvPr>
        </p:nvSpPr>
        <p:spPr>
          <a:xfrm>
            <a:off x="327660" y="274161"/>
            <a:ext cx="10515600" cy="1325563"/>
          </a:xfrm>
        </p:spPr>
        <p:txBody>
          <a:bodyPr/>
          <a:lstStyle/>
          <a:p>
            <a:r>
              <a:rPr lang="en-US" dirty="0"/>
              <a:t>Algorithm:</a:t>
            </a:r>
          </a:p>
        </p:txBody>
      </p:sp>
      <p:sp>
        <p:nvSpPr>
          <p:cNvPr id="3" name="Content Placeholder 2">
            <a:extLst>
              <a:ext uri="{FF2B5EF4-FFF2-40B4-BE49-F238E27FC236}">
                <a16:creationId xmlns:a16="http://schemas.microsoft.com/office/drawing/2014/main" id="{325C35D3-6E54-53B9-5C76-7505BA714FF2}"/>
              </a:ext>
            </a:extLst>
          </p:cNvPr>
          <p:cNvSpPr>
            <a:spLocks noGrp="1"/>
          </p:cNvSpPr>
          <p:nvPr>
            <p:ph idx="1"/>
          </p:nvPr>
        </p:nvSpPr>
        <p:spPr>
          <a:xfrm>
            <a:off x="657225" y="1641951"/>
            <a:ext cx="10515600" cy="1981359"/>
          </a:xfrm>
        </p:spPr>
        <p:txBody>
          <a:bodyPr/>
          <a:lstStyle/>
          <a:p>
            <a:r>
              <a:rPr lang="en-US" dirty="0"/>
              <a:t>Before feeding to the algorithm, Data preprocessing :</a:t>
            </a:r>
          </a:p>
          <a:p>
            <a:pPr lvl="1"/>
            <a:r>
              <a:rPr lang="en-US" dirty="0"/>
              <a:t>Split each trip and make then independent.</a:t>
            </a:r>
          </a:p>
          <a:p>
            <a:pPr lvl="1"/>
            <a:r>
              <a:rPr lang="en-US" dirty="0"/>
              <a:t>The time difference rather than stamps</a:t>
            </a:r>
          </a:p>
          <a:p>
            <a:pPr lvl="1"/>
            <a:r>
              <a:rPr lang="en-US" dirty="0"/>
              <a:t>Long and late were normalized </a:t>
            </a:r>
          </a:p>
          <a:p>
            <a:pPr marL="457200" lvl="1" indent="0">
              <a:buNone/>
            </a:pPr>
            <a:endParaRPr lang="en-US" dirty="0"/>
          </a:p>
          <a:p>
            <a:pPr marL="457200" lvl="1" indent="0">
              <a:buNone/>
            </a:pPr>
            <a:endParaRPr lang="en-US" b="1" dirty="0"/>
          </a:p>
          <a:p>
            <a:pPr marL="457200" lvl="1" indent="0">
              <a:buNone/>
            </a:pPr>
            <a:endParaRPr lang="en-US" dirty="0"/>
          </a:p>
        </p:txBody>
      </p:sp>
      <p:sp>
        <p:nvSpPr>
          <p:cNvPr id="6" name="TextBox 5">
            <a:extLst>
              <a:ext uri="{FF2B5EF4-FFF2-40B4-BE49-F238E27FC236}">
                <a16:creationId xmlns:a16="http://schemas.microsoft.com/office/drawing/2014/main" id="{11ACC6E6-742B-A73C-7603-95B68FA2A1F0}"/>
              </a:ext>
            </a:extLst>
          </p:cNvPr>
          <p:cNvSpPr txBox="1"/>
          <p:nvPr/>
        </p:nvSpPr>
        <p:spPr>
          <a:xfrm>
            <a:off x="50800" y="6297716"/>
            <a:ext cx="12141200" cy="523220"/>
          </a:xfrm>
          <a:prstGeom prst="rect">
            <a:avLst/>
          </a:prstGeom>
          <a:noFill/>
        </p:spPr>
        <p:txBody>
          <a:bodyPr wrap="square" rtlCol="0">
            <a:spAutoFit/>
          </a:bodyPr>
          <a:lstStyle/>
          <a:p>
            <a:pPr algn="ctr"/>
            <a:r>
              <a:rPr lang="en-US" sz="1200" b="0" i="0" dirty="0">
                <a:solidFill>
                  <a:srgbClr val="333333"/>
                </a:solidFill>
                <a:effectLst/>
                <a:latin typeface="Times New Roman" panose="02020603050405020304" pitchFamily="18" charset="0"/>
                <a:cs typeface="Times New Roman" panose="02020603050405020304" pitchFamily="18" charset="0"/>
              </a:rPr>
              <a:t>E. </a:t>
            </a:r>
            <a:r>
              <a:rPr lang="en-US" sz="1200" b="0" i="0" dirty="0" err="1">
                <a:solidFill>
                  <a:srgbClr val="333333"/>
                </a:solidFill>
                <a:effectLst/>
                <a:latin typeface="Times New Roman" panose="02020603050405020304" pitchFamily="18" charset="0"/>
                <a:cs typeface="Times New Roman" panose="02020603050405020304" pitchFamily="18" charset="0"/>
              </a:rPr>
              <a:t>Romera</a:t>
            </a:r>
            <a:r>
              <a:rPr lang="en-US" sz="1200" b="0" i="0" dirty="0">
                <a:solidFill>
                  <a:srgbClr val="333333"/>
                </a:solidFill>
                <a:effectLst/>
                <a:latin typeface="Times New Roman" panose="02020603050405020304" pitchFamily="18" charset="0"/>
                <a:cs typeface="Times New Roman" panose="02020603050405020304" pitchFamily="18" charset="0"/>
              </a:rPr>
              <a:t>, L.M. </a:t>
            </a:r>
            <a:r>
              <a:rPr lang="en-US" sz="1200" b="0" i="0" dirty="0" err="1">
                <a:solidFill>
                  <a:srgbClr val="333333"/>
                </a:solidFill>
                <a:effectLst/>
                <a:latin typeface="Times New Roman" panose="02020603050405020304" pitchFamily="18" charset="0"/>
                <a:cs typeface="Times New Roman" panose="02020603050405020304" pitchFamily="18" charset="0"/>
              </a:rPr>
              <a:t>Bergasa</a:t>
            </a:r>
            <a:r>
              <a:rPr lang="en-US" sz="1200" b="0" i="0" dirty="0">
                <a:solidFill>
                  <a:srgbClr val="333333"/>
                </a:solidFill>
                <a:effectLst/>
                <a:latin typeface="Times New Roman" panose="02020603050405020304" pitchFamily="18" charset="0"/>
                <a:cs typeface="Times New Roman" panose="02020603050405020304" pitchFamily="18" charset="0"/>
              </a:rPr>
              <a:t> and R. Arroyo, "Need Data for Driving Behavior Analysis? Presenting the Public UAH-</a:t>
            </a:r>
            <a:r>
              <a:rPr lang="en-US" sz="1200" b="0" i="0" dirty="0" err="1">
                <a:solidFill>
                  <a:srgbClr val="333333"/>
                </a:solidFill>
                <a:effectLst/>
                <a:latin typeface="Times New Roman" panose="02020603050405020304" pitchFamily="18" charset="0"/>
                <a:cs typeface="Times New Roman" panose="02020603050405020304" pitchFamily="18" charset="0"/>
              </a:rPr>
              <a:t>DriveSet</a:t>
            </a:r>
            <a:r>
              <a:rPr lang="en-US" sz="1200" b="0" i="0" dirty="0">
                <a:solidFill>
                  <a:srgbClr val="333333"/>
                </a:solidFill>
                <a:effectLst/>
                <a:latin typeface="Times New Roman" panose="02020603050405020304" pitchFamily="18" charset="0"/>
                <a:cs typeface="Times New Roman" panose="02020603050405020304" pitchFamily="18" charset="0"/>
              </a:rPr>
              <a:t>", </a:t>
            </a:r>
            <a:r>
              <a:rPr lang="en-US" sz="1400" b="1" i="0" dirty="0">
                <a:solidFill>
                  <a:srgbClr val="333333"/>
                </a:solidFill>
                <a:effectLst/>
                <a:latin typeface="Times New Roman" panose="02020603050405020304" pitchFamily="18" charset="0"/>
                <a:cs typeface="Times New Roman" panose="02020603050405020304" pitchFamily="18" charset="0"/>
              </a:rPr>
              <a:t>IEEE</a:t>
            </a:r>
            <a:r>
              <a:rPr lang="en-US" sz="1600" b="1" i="0" dirty="0">
                <a:solidFill>
                  <a:srgbClr val="333333"/>
                </a:solidFill>
                <a:effectLst/>
                <a:latin typeface="Times New Roman" panose="02020603050405020304" pitchFamily="18" charset="0"/>
                <a:cs typeface="Times New Roman" panose="02020603050405020304" pitchFamily="18" charset="0"/>
              </a:rPr>
              <a:t> </a:t>
            </a:r>
            <a:r>
              <a:rPr lang="en-US" sz="1200" b="0" i="0" dirty="0">
                <a:solidFill>
                  <a:srgbClr val="333333"/>
                </a:solidFill>
                <a:effectLst/>
                <a:latin typeface="Times New Roman" panose="02020603050405020304" pitchFamily="18" charset="0"/>
                <a:cs typeface="Times New Roman" panose="02020603050405020304" pitchFamily="18" charset="0"/>
              </a:rPr>
              <a:t>International Conference on Intelligent Transportation Systems (ITSC), pp. 387-392, Rio de Janeiro (Brazil), November </a:t>
            </a:r>
            <a:r>
              <a:rPr lang="en-US" sz="1200" b="1" i="0" dirty="0">
                <a:solidFill>
                  <a:srgbClr val="333333"/>
                </a:solidFill>
                <a:effectLst/>
                <a:latin typeface="Times New Roman" panose="02020603050405020304" pitchFamily="18" charset="0"/>
                <a:cs typeface="Times New Roman" panose="02020603050405020304" pitchFamily="18" charset="0"/>
              </a:rPr>
              <a:t>2016</a:t>
            </a:r>
            <a:r>
              <a:rPr lang="en-US" sz="1200" b="0" i="0" dirty="0">
                <a:solidFill>
                  <a:srgbClr val="333333"/>
                </a:solidFill>
                <a:effectLst/>
                <a:latin typeface="Times New Roman" panose="02020603050405020304" pitchFamily="18" charset="0"/>
                <a:cs typeface="Times New Roman" panose="02020603050405020304" pitchFamily="18" charset="0"/>
              </a:rPr>
              <a:t>. </a:t>
            </a:r>
            <a:r>
              <a:rPr lang="en-US" sz="1200" b="0" i="0" u="none" strike="noStrike" dirty="0">
                <a:solidFill>
                  <a:srgbClr val="428BCA"/>
                </a:solidFill>
                <a:effectLst/>
                <a:latin typeface="Times New Roman" panose="02020603050405020304" pitchFamily="18" charset="0"/>
                <a:cs typeface="Times New Roman" panose="02020603050405020304" pitchFamily="18" charset="0"/>
                <a:hlinkClick r:id="rId2"/>
              </a:rPr>
              <a:t>[pdf]</a:t>
            </a:r>
            <a:endParaRPr lang="en-US" sz="12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B735E5F2-B88F-D74B-F00E-D85FCC252FE6}"/>
              </a:ext>
            </a:extLst>
          </p:cNvPr>
          <p:cNvSpPr txBox="1">
            <a:spLocks/>
          </p:cNvSpPr>
          <p:nvPr/>
        </p:nvSpPr>
        <p:spPr>
          <a:xfrm>
            <a:off x="657225" y="3939698"/>
            <a:ext cx="10515600" cy="19813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Training :</a:t>
            </a:r>
          </a:p>
          <a:p>
            <a:pPr lvl="1"/>
            <a:r>
              <a:rPr lang="en-US" dirty="0"/>
              <a:t>Each trip was fed into the model separately.</a:t>
            </a:r>
          </a:p>
          <a:p>
            <a:pPr marL="457200" lvl="1" indent="0">
              <a:buNone/>
            </a:pPr>
            <a:r>
              <a:rPr lang="en-US" dirty="0"/>
              <a:t>        </a:t>
            </a:r>
          </a:p>
          <a:p>
            <a:pPr marL="457200" lvl="1" indent="0">
              <a:buFont typeface="Arial" panose="020B0604020202020204" pitchFamily="34" charset="0"/>
              <a:buNone/>
            </a:pPr>
            <a:endParaRPr lang="en-US" dirty="0"/>
          </a:p>
          <a:p>
            <a:pPr marL="457200" lvl="1" indent="0">
              <a:buFont typeface="Arial" panose="020B0604020202020204" pitchFamily="34" charset="0"/>
              <a:buNone/>
            </a:pPr>
            <a:endParaRPr lang="en-US" b="1" dirty="0"/>
          </a:p>
          <a:p>
            <a:pPr marL="457200" lvl="1" indent="0">
              <a:buFont typeface="Arial" panose="020B0604020202020204" pitchFamily="34" charset="0"/>
              <a:buNone/>
            </a:pPr>
            <a:endParaRPr lang="en-US" dirty="0"/>
          </a:p>
        </p:txBody>
      </p:sp>
    </p:spTree>
    <p:extLst>
      <p:ext uri="{BB962C8B-B14F-4D97-AF65-F5344CB8AC3E}">
        <p14:creationId xmlns:p14="http://schemas.microsoft.com/office/powerpoint/2010/main" val="611038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7259D-3BC8-5693-B9C7-BE0FDE23EB31}"/>
              </a:ext>
            </a:extLst>
          </p:cNvPr>
          <p:cNvSpPr>
            <a:spLocks noGrp="1"/>
          </p:cNvSpPr>
          <p:nvPr>
            <p:ph type="title"/>
          </p:nvPr>
        </p:nvSpPr>
        <p:spPr>
          <a:xfrm>
            <a:off x="327660" y="274161"/>
            <a:ext cx="10515600" cy="1325563"/>
          </a:xfrm>
        </p:spPr>
        <p:txBody>
          <a:bodyPr/>
          <a:lstStyle/>
          <a:p>
            <a:r>
              <a:rPr lang="en-US" dirty="0"/>
              <a:t>Algorithm:</a:t>
            </a:r>
          </a:p>
        </p:txBody>
      </p:sp>
      <p:sp>
        <p:nvSpPr>
          <p:cNvPr id="3" name="Content Placeholder 2">
            <a:extLst>
              <a:ext uri="{FF2B5EF4-FFF2-40B4-BE49-F238E27FC236}">
                <a16:creationId xmlns:a16="http://schemas.microsoft.com/office/drawing/2014/main" id="{325C35D3-6E54-53B9-5C76-7505BA714FF2}"/>
              </a:ext>
            </a:extLst>
          </p:cNvPr>
          <p:cNvSpPr>
            <a:spLocks noGrp="1"/>
          </p:cNvSpPr>
          <p:nvPr>
            <p:ph idx="1"/>
          </p:nvPr>
        </p:nvSpPr>
        <p:spPr>
          <a:xfrm>
            <a:off x="657225" y="1641951"/>
            <a:ext cx="10515600" cy="1981359"/>
          </a:xfrm>
        </p:spPr>
        <p:txBody>
          <a:bodyPr/>
          <a:lstStyle/>
          <a:p>
            <a:r>
              <a:rPr lang="en-US" dirty="0"/>
              <a:t>Results on test data:</a:t>
            </a:r>
          </a:p>
          <a:p>
            <a:pPr marL="457200" lvl="1" indent="0">
              <a:buNone/>
            </a:pPr>
            <a:endParaRPr lang="en-US" dirty="0"/>
          </a:p>
          <a:p>
            <a:pPr marL="457200" lvl="1" indent="0">
              <a:buNone/>
            </a:pPr>
            <a:endParaRPr lang="en-US" b="1" dirty="0"/>
          </a:p>
          <a:p>
            <a:pPr marL="457200" lvl="1" indent="0">
              <a:buNone/>
            </a:pPr>
            <a:endParaRPr lang="en-US" dirty="0"/>
          </a:p>
        </p:txBody>
      </p:sp>
      <p:sp>
        <p:nvSpPr>
          <p:cNvPr id="6" name="TextBox 5">
            <a:extLst>
              <a:ext uri="{FF2B5EF4-FFF2-40B4-BE49-F238E27FC236}">
                <a16:creationId xmlns:a16="http://schemas.microsoft.com/office/drawing/2014/main" id="{11ACC6E6-742B-A73C-7603-95B68FA2A1F0}"/>
              </a:ext>
            </a:extLst>
          </p:cNvPr>
          <p:cNvSpPr txBox="1"/>
          <p:nvPr/>
        </p:nvSpPr>
        <p:spPr>
          <a:xfrm>
            <a:off x="50800" y="6297716"/>
            <a:ext cx="12141200" cy="523220"/>
          </a:xfrm>
          <a:prstGeom prst="rect">
            <a:avLst/>
          </a:prstGeom>
          <a:noFill/>
        </p:spPr>
        <p:txBody>
          <a:bodyPr wrap="square" rtlCol="0">
            <a:spAutoFit/>
          </a:bodyPr>
          <a:lstStyle/>
          <a:p>
            <a:pPr algn="ctr"/>
            <a:r>
              <a:rPr lang="en-US" sz="1200" b="0" i="0" dirty="0">
                <a:solidFill>
                  <a:srgbClr val="333333"/>
                </a:solidFill>
                <a:effectLst/>
                <a:latin typeface="Times New Roman" panose="02020603050405020304" pitchFamily="18" charset="0"/>
                <a:cs typeface="Times New Roman" panose="02020603050405020304" pitchFamily="18" charset="0"/>
              </a:rPr>
              <a:t>E. </a:t>
            </a:r>
            <a:r>
              <a:rPr lang="en-US" sz="1200" b="0" i="0" dirty="0" err="1">
                <a:solidFill>
                  <a:srgbClr val="333333"/>
                </a:solidFill>
                <a:effectLst/>
                <a:latin typeface="Times New Roman" panose="02020603050405020304" pitchFamily="18" charset="0"/>
                <a:cs typeface="Times New Roman" panose="02020603050405020304" pitchFamily="18" charset="0"/>
              </a:rPr>
              <a:t>Romera</a:t>
            </a:r>
            <a:r>
              <a:rPr lang="en-US" sz="1200" b="0" i="0" dirty="0">
                <a:solidFill>
                  <a:srgbClr val="333333"/>
                </a:solidFill>
                <a:effectLst/>
                <a:latin typeface="Times New Roman" panose="02020603050405020304" pitchFamily="18" charset="0"/>
                <a:cs typeface="Times New Roman" panose="02020603050405020304" pitchFamily="18" charset="0"/>
              </a:rPr>
              <a:t>, L.M. </a:t>
            </a:r>
            <a:r>
              <a:rPr lang="en-US" sz="1200" b="0" i="0" dirty="0" err="1">
                <a:solidFill>
                  <a:srgbClr val="333333"/>
                </a:solidFill>
                <a:effectLst/>
                <a:latin typeface="Times New Roman" panose="02020603050405020304" pitchFamily="18" charset="0"/>
                <a:cs typeface="Times New Roman" panose="02020603050405020304" pitchFamily="18" charset="0"/>
              </a:rPr>
              <a:t>Bergasa</a:t>
            </a:r>
            <a:r>
              <a:rPr lang="en-US" sz="1200" b="0" i="0" dirty="0">
                <a:solidFill>
                  <a:srgbClr val="333333"/>
                </a:solidFill>
                <a:effectLst/>
                <a:latin typeface="Times New Roman" panose="02020603050405020304" pitchFamily="18" charset="0"/>
                <a:cs typeface="Times New Roman" panose="02020603050405020304" pitchFamily="18" charset="0"/>
              </a:rPr>
              <a:t> and R. Arroyo, "Need Data for Driving Behavior Analysis? Presenting the Public UAH-</a:t>
            </a:r>
            <a:r>
              <a:rPr lang="en-US" sz="1200" b="0" i="0" dirty="0" err="1">
                <a:solidFill>
                  <a:srgbClr val="333333"/>
                </a:solidFill>
                <a:effectLst/>
                <a:latin typeface="Times New Roman" panose="02020603050405020304" pitchFamily="18" charset="0"/>
                <a:cs typeface="Times New Roman" panose="02020603050405020304" pitchFamily="18" charset="0"/>
              </a:rPr>
              <a:t>DriveSet</a:t>
            </a:r>
            <a:r>
              <a:rPr lang="en-US" sz="1200" b="0" i="0" dirty="0">
                <a:solidFill>
                  <a:srgbClr val="333333"/>
                </a:solidFill>
                <a:effectLst/>
                <a:latin typeface="Times New Roman" panose="02020603050405020304" pitchFamily="18" charset="0"/>
                <a:cs typeface="Times New Roman" panose="02020603050405020304" pitchFamily="18" charset="0"/>
              </a:rPr>
              <a:t>", </a:t>
            </a:r>
            <a:r>
              <a:rPr lang="en-US" sz="1400" b="1" i="0" dirty="0">
                <a:solidFill>
                  <a:srgbClr val="333333"/>
                </a:solidFill>
                <a:effectLst/>
                <a:latin typeface="Times New Roman" panose="02020603050405020304" pitchFamily="18" charset="0"/>
                <a:cs typeface="Times New Roman" panose="02020603050405020304" pitchFamily="18" charset="0"/>
              </a:rPr>
              <a:t>IEEE</a:t>
            </a:r>
            <a:r>
              <a:rPr lang="en-US" sz="1600" b="1" i="0" dirty="0">
                <a:solidFill>
                  <a:srgbClr val="333333"/>
                </a:solidFill>
                <a:effectLst/>
                <a:latin typeface="Times New Roman" panose="02020603050405020304" pitchFamily="18" charset="0"/>
                <a:cs typeface="Times New Roman" panose="02020603050405020304" pitchFamily="18" charset="0"/>
              </a:rPr>
              <a:t> </a:t>
            </a:r>
            <a:r>
              <a:rPr lang="en-US" sz="1200" b="0" i="0" dirty="0">
                <a:solidFill>
                  <a:srgbClr val="333333"/>
                </a:solidFill>
                <a:effectLst/>
                <a:latin typeface="Times New Roman" panose="02020603050405020304" pitchFamily="18" charset="0"/>
                <a:cs typeface="Times New Roman" panose="02020603050405020304" pitchFamily="18" charset="0"/>
              </a:rPr>
              <a:t>International Conference on Intelligent Transportation Systems (ITSC), pp. 387-392, Rio de Janeiro (Brazil), November </a:t>
            </a:r>
            <a:r>
              <a:rPr lang="en-US" sz="1200" b="1" i="0" dirty="0">
                <a:solidFill>
                  <a:srgbClr val="333333"/>
                </a:solidFill>
                <a:effectLst/>
                <a:latin typeface="Times New Roman" panose="02020603050405020304" pitchFamily="18" charset="0"/>
                <a:cs typeface="Times New Roman" panose="02020603050405020304" pitchFamily="18" charset="0"/>
              </a:rPr>
              <a:t>2016</a:t>
            </a:r>
            <a:r>
              <a:rPr lang="en-US" sz="1200" b="0" i="0" dirty="0">
                <a:solidFill>
                  <a:srgbClr val="333333"/>
                </a:solidFill>
                <a:effectLst/>
                <a:latin typeface="Times New Roman" panose="02020603050405020304" pitchFamily="18" charset="0"/>
                <a:cs typeface="Times New Roman" panose="02020603050405020304" pitchFamily="18" charset="0"/>
              </a:rPr>
              <a:t>. </a:t>
            </a:r>
            <a:r>
              <a:rPr lang="en-US" sz="1200" b="0" i="0" u="none" strike="noStrike" dirty="0">
                <a:solidFill>
                  <a:srgbClr val="428BCA"/>
                </a:solidFill>
                <a:effectLst/>
                <a:latin typeface="Times New Roman" panose="02020603050405020304" pitchFamily="18" charset="0"/>
                <a:cs typeface="Times New Roman" panose="02020603050405020304" pitchFamily="18" charset="0"/>
                <a:hlinkClick r:id="rId2"/>
              </a:rPr>
              <a:t>[pdf]</a:t>
            </a:r>
            <a:endParaRPr lang="en-US" sz="1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666A8D-B345-362C-FF6E-D7A6F350C049}"/>
              </a:ext>
            </a:extLst>
          </p:cNvPr>
          <p:cNvPicPr>
            <a:picLocks noChangeAspect="1"/>
          </p:cNvPicPr>
          <p:nvPr/>
        </p:nvPicPr>
        <p:blipFill>
          <a:blip r:embed="rId3"/>
          <a:stretch>
            <a:fillRect/>
          </a:stretch>
        </p:blipFill>
        <p:spPr>
          <a:xfrm>
            <a:off x="657225" y="2366011"/>
            <a:ext cx="5172075" cy="3360418"/>
          </a:xfrm>
          <a:prstGeom prst="rect">
            <a:avLst/>
          </a:prstGeom>
        </p:spPr>
      </p:pic>
      <p:pic>
        <p:nvPicPr>
          <p:cNvPr id="9" name="Picture 8">
            <a:extLst>
              <a:ext uri="{FF2B5EF4-FFF2-40B4-BE49-F238E27FC236}">
                <a16:creationId xmlns:a16="http://schemas.microsoft.com/office/drawing/2014/main" id="{4E2ADEEF-BA4E-848D-664C-2B59855FF3C8}"/>
              </a:ext>
            </a:extLst>
          </p:cNvPr>
          <p:cNvPicPr>
            <a:picLocks noChangeAspect="1"/>
          </p:cNvPicPr>
          <p:nvPr/>
        </p:nvPicPr>
        <p:blipFill>
          <a:blip r:embed="rId4"/>
          <a:stretch>
            <a:fillRect/>
          </a:stretch>
        </p:blipFill>
        <p:spPr>
          <a:xfrm>
            <a:off x="5726777" y="0"/>
            <a:ext cx="6137563" cy="5063490"/>
          </a:xfrm>
          <a:prstGeom prst="rect">
            <a:avLst/>
          </a:prstGeom>
        </p:spPr>
      </p:pic>
    </p:spTree>
    <p:extLst>
      <p:ext uri="{BB962C8B-B14F-4D97-AF65-F5344CB8AC3E}">
        <p14:creationId xmlns:p14="http://schemas.microsoft.com/office/powerpoint/2010/main" val="4133061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BA08195-88C2-0D3F-3384-A4EB008D07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9318" y="448047"/>
            <a:ext cx="7146588" cy="5569524"/>
          </a:xfrm>
        </p:spPr>
      </p:pic>
      <p:sp>
        <p:nvSpPr>
          <p:cNvPr id="2" name="Title 1">
            <a:extLst>
              <a:ext uri="{FF2B5EF4-FFF2-40B4-BE49-F238E27FC236}">
                <a16:creationId xmlns:a16="http://schemas.microsoft.com/office/drawing/2014/main" id="{488EC7D7-D3B1-BF0C-BEB1-5F9B4FD8377C}"/>
              </a:ext>
            </a:extLst>
          </p:cNvPr>
          <p:cNvSpPr>
            <a:spLocks noGrp="1"/>
          </p:cNvSpPr>
          <p:nvPr>
            <p:ph type="title"/>
          </p:nvPr>
        </p:nvSpPr>
        <p:spPr>
          <a:xfrm>
            <a:off x="0" y="-111531"/>
            <a:ext cx="10515600" cy="1325563"/>
          </a:xfrm>
        </p:spPr>
        <p:txBody>
          <a:bodyPr/>
          <a:lstStyle/>
          <a:p>
            <a:r>
              <a:rPr lang="en-US" dirty="0">
                <a:latin typeface="Times New Roman" panose="02020603050405020304" pitchFamily="18" charset="0"/>
                <a:cs typeface="Times New Roman" panose="02020603050405020304" pitchFamily="18" charset="0"/>
              </a:rPr>
              <a:t>System Overview:</a:t>
            </a:r>
          </a:p>
        </p:txBody>
      </p:sp>
    </p:spTree>
    <p:extLst>
      <p:ext uri="{BB962C8B-B14F-4D97-AF65-F5344CB8AC3E}">
        <p14:creationId xmlns:p14="http://schemas.microsoft.com/office/powerpoint/2010/main" val="4085104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8D70584-2ADC-CE5C-BFCC-0F87F04ED8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1074" y="377561"/>
            <a:ext cx="10229852" cy="6102878"/>
          </a:xfrm>
        </p:spPr>
      </p:pic>
      <p:sp>
        <p:nvSpPr>
          <p:cNvPr id="2" name="Title 1">
            <a:extLst>
              <a:ext uri="{FF2B5EF4-FFF2-40B4-BE49-F238E27FC236}">
                <a16:creationId xmlns:a16="http://schemas.microsoft.com/office/drawing/2014/main" id="{5CC87F9B-20F6-56BC-8C8C-CC50D6B397C9}"/>
              </a:ext>
            </a:extLst>
          </p:cNvPr>
          <p:cNvSpPr>
            <a:spLocks noGrp="1"/>
          </p:cNvSpPr>
          <p:nvPr>
            <p:ph type="title"/>
          </p:nvPr>
        </p:nvSpPr>
        <p:spPr>
          <a:xfrm>
            <a:off x="0" y="-836084"/>
            <a:ext cx="11010900" cy="2427289"/>
          </a:xfrm>
        </p:spPr>
        <p:txBody>
          <a:bodyPr>
            <a:normAutofit/>
          </a:bodyPr>
          <a:lstStyle/>
          <a:p>
            <a:r>
              <a:rPr lang="en-US" sz="4000" dirty="0">
                <a:latin typeface="Times New Roman" panose="02020603050405020304" pitchFamily="18" charset="0"/>
                <a:cs typeface="Times New Roman" panose="02020603050405020304" pitchFamily="18" charset="0"/>
              </a:rPr>
              <a:t>System Architecture: </a:t>
            </a:r>
          </a:p>
        </p:txBody>
      </p:sp>
    </p:spTree>
    <p:extLst>
      <p:ext uri="{BB962C8B-B14F-4D97-AF65-F5344CB8AC3E}">
        <p14:creationId xmlns:p14="http://schemas.microsoft.com/office/powerpoint/2010/main" val="1142149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C8264-0C82-EE47-C8BB-BBA5371CC9FC}"/>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ABB6F200-B014-3AD4-77D2-6C4DA24D19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679" y="27359"/>
            <a:ext cx="10763254" cy="6830641"/>
          </a:xfrm>
        </p:spPr>
      </p:pic>
    </p:spTree>
    <p:extLst>
      <p:ext uri="{BB962C8B-B14F-4D97-AF65-F5344CB8AC3E}">
        <p14:creationId xmlns:p14="http://schemas.microsoft.com/office/powerpoint/2010/main" val="156294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67B86-784B-8CB1-D036-BB4B3D11974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7932887-8B37-7C4F-5F52-F96D75D3BC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0"/>
            <a:ext cx="11041380" cy="7242704"/>
          </a:xfrm>
        </p:spPr>
      </p:pic>
    </p:spTree>
    <p:extLst>
      <p:ext uri="{BB962C8B-B14F-4D97-AF65-F5344CB8AC3E}">
        <p14:creationId xmlns:p14="http://schemas.microsoft.com/office/powerpoint/2010/main" val="2803222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BC4F-983A-E420-19C2-0D8A59EAB448}"/>
              </a:ext>
            </a:extLst>
          </p:cNvPr>
          <p:cNvSpPr>
            <a:spLocks noGrp="1"/>
          </p:cNvSpPr>
          <p:nvPr>
            <p:ph type="title"/>
          </p:nvPr>
        </p:nvSpPr>
        <p:spPr>
          <a:xfrm>
            <a:off x="187275" y="-243191"/>
            <a:ext cx="10515600" cy="1325563"/>
          </a:xfrm>
        </p:spPr>
        <p:txBody>
          <a:bodyPr>
            <a:normAutofit/>
          </a:bodyPr>
          <a:lstStyle/>
          <a:p>
            <a:r>
              <a:rPr lang="en-US" sz="3600" dirty="0">
                <a:latin typeface="Times New Roman" panose="02020603050405020304" pitchFamily="18" charset="0"/>
                <a:cs typeface="Times New Roman" panose="02020603050405020304" pitchFamily="18" charset="0"/>
              </a:rPr>
              <a:t>Demo website &amp; markers:</a:t>
            </a:r>
          </a:p>
        </p:txBody>
      </p:sp>
      <p:pic>
        <p:nvPicPr>
          <p:cNvPr id="4" name="20240123_084234">
            <a:hlinkClick r:id="" action="ppaction://media"/>
            <a:extLst>
              <a:ext uri="{FF2B5EF4-FFF2-40B4-BE49-F238E27FC236}">
                <a16:creationId xmlns:a16="http://schemas.microsoft.com/office/drawing/2014/main" id="{15998549-CA4C-EA15-9B46-55BF5959475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7275" y="801209"/>
            <a:ext cx="11817450" cy="5920604"/>
          </a:xfrm>
        </p:spPr>
      </p:pic>
    </p:spTree>
    <p:extLst>
      <p:ext uri="{BB962C8B-B14F-4D97-AF65-F5344CB8AC3E}">
        <p14:creationId xmlns:p14="http://schemas.microsoft.com/office/powerpoint/2010/main" val="242187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2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C00B-8A89-2AEF-7524-A08477CBF7B3}"/>
              </a:ext>
            </a:extLst>
          </p:cNvPr>
          <p:cNvSpPr>
            <a:spLocks noGrp="1"/>
          </p:cNvSpPr>
          <p:nvPr>
            <p:ph type="title"/>
          </p:nvPr>
        </p:nvSpPr>
        <p:spPr/>
        <p:txBody>
          <a:bodyPr/>
          <a:lstStyle/>
          <a:p>
            <a:r>
              <a:rPr lang="en-US" dirty="0"/>
              <a:t>Introduction 1/2</a:t>
            </a:r>
          </a:p>
        </p:txBody>
      </p:sp>
      <p:pic>
        <p:nvPicPr>
          <p:cNvPr id="1026" name="Picture 2" descr="Photo: The Sustainable Development Goals: 17 Goals to Transform Our World">
            <a:extLst>
              <a:ext uri="{FF2B5EF4-FFF2-40B4-BE49-F238E27FC236}">
                <a16:creationId xmlns:a16="http://schemas.microsoft.com/office/drawing/2014/main" id="{FA6346F3-2A44-F0DE-582C-856796A2851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50904" y="1010463"/>
            <a:ext cx="5576275" cy="3454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E34B834-1473-8543-E0A8-EE03CBCDC1EF}"/>
              </a:ext>
            </a:extLst>
          </p:cNvPr>
          <p:cNvSpPr txBox="1"/>
          <p:nvPr/>
        </p:nvSpPr>
        <p:spPr>
          <a:xfrm>
            <a:off x="822960" y="1889760"/>
            <a:ext cx="4770444"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UN goals:</a:t>
            </a:r>
          </a:p>
          <a:p>
            <a:pPr marL="742950" lvl="1" indent="-285750">
              <a:buFont typeface="Arial" panose="020B0604020202020204" pitchFamily="34" charset="0"/>
              <a:buChar char="•"/>
            </a:pPr>
            <a:r>
              <a:rPr lang="en-US" dirty="0"/>
              <a:t>Climate action </a:t>
            </a:r>
          </a:p>
          <a:p>
            <a:pPr marL="742950" lvl="1" indent="-285750">
              <a:buFont typeface="Arial" panose="020B0604020202020204" pitchFamily="34" charset="0"/>
              <a:buChar char="•"/>
            </a:pPr>
            <a:r>
              <a:rPr lang="en-US" dirty="0"/>
              <a:t>decent work economic growth</a:t>
            </a:r>
          </a:p>
          <a:p>
            <a:endParaRPr lang="en-US" dirty="0"/>
          </a:p>
          <a:p>
            <a:pPr marL="285750" indent="-285750">
              <a:buFont typeface="Arial" panose="020B0604020202020204" pitchFamily="34" charset="0"/>
              <a:buChar char="•"/>
            </a:pPr>
            <a:r>
              <a:rPr lang="en-US" b="0" i="0" dirty="0">
                <a:solidFill>
                  <a:srgbClr val="1F1F1F"/>
                </a:solidFill>
                <a:effectLst/>
                <a:latin typeface="ElsevierGulliver"/>
              </a:rPr>
              <a:t>professional drivers face with high risk of death in road traffic accidents, among which, 85% are caused by man-made errors</a:t>
            </a:r>
          </a:p>
          <a:p>
            <a:pPr marL="285750" indent="-285750">
              <a:buFont typeface="Arial" panose="020B0604020202020204" pitchFamily="34" charset="0"/>
              <a:buChar char="•"/>
            </a:pPr>
            <a:endParaRPr lang="en-US" b="0" i="0" dirty="0">
              <a:solidFill>
                <a:srgbClr val="1F1F1F"/>
              </a:solidFill>
              <a:effectLst/>
              <a:latin typeface="ElsevierGulliver"/>
            </a:endParaRPr>
          </a:p>
          <a:p>
            <a:pPr marL="285750" indent="-285750">
              <a:buFont typeface="Arial" panose="020B0604020202020204" pitchFamily="34" charset="0"/>
              <a:buChar char="•"/>
            </a:pPr>
            <a:r>
              <a:rPr lang="en-US" sz="1800" b="0" i="0" kern="1200" dirty="0">
                <a:solidFill>
                  <a:srgbClr val="1F1F1F"/>
                </a:solidFill>
                <a:effectLst/>
                <a:latin typeface="ElsevierGulliver"/>
                <a:ea typeface="+mn-ea"/>
                <a:cs typeface="+mn-cs"/>
              </a:rPr>
              <a:t>Similarly, Lynn and Lockwood (1999) pointed out in their research that considering the company's high mileage of car drivers, their accidents were 50% more often than that of ordinary drivers</a:t>
            </a:r>
            <a:endParaRPr lang="en-US" b="0" i="0" dirty="0">
              <a:solidFill>
                <a:srgbClr val="1F1F1F"/>
              </a:solidFill>
              <a:effectLst/>
              <a:latin typeface="ElsevierGulliver"/>
            </a:endParaRP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EA427881-CF9A-E9FE-D0F6-254C44C0E5DA}"/>
              </a:ext>
            </a:extLst>
          </p:cNvPr>
          <p:cNvSpPr txBox="1"/>
          <p:nvPr/>
        </p:nvSpPr>
        <p:spPr>
          <a:xfrm>
            <a:off x="0" y="6186791"/>
            <a:ext cx="12192000" cy="738664"/>
          </a:xfrm>
          <a:prstGeom prst="rect">
            <a:avLst/>
          </a:prstGeom>
          <a:noFill/>
        </p:spPr>
        <p:txBody>
          <a:bodyPr wrap="square" rtlCol="0">
            <a:spAutoFit/>
          </a:bodyPr>
          <a:lstStyle/>
          <a:p>
            <a:r>
              <a:rPr lang="en-US" sz="1050" dirty="0">
                <a:hlinkClick r:id="rId4"/>
              </a:rPr>
              <a:t>https://www.researchgate.net/publication/221720836_Road_Traffic_Injuries_and_Data_Systems_in_Egypt_Addressing_the_Challenges#:~:text=Current%20estimates%20for%20Egypt%20show,DALYs)%20lost%20in%20the%20country</a:t>
            </a:r>
            <a:r>
              <a:rPr lang="en-US" sz="1050" dirty="0"/>
              <a:t>.</a:t>
            </a:r>
          </a:p>
          <a:p>
            <a:r>
              <a:rPr lang="en-US" sz="1050" dirty="0"/>
              <a:t>https://www.autonews.com/mobility-report-newsletter/average-time-spent-us-traffic-jams-cut-73-hours-during-pandemic-study#:~:text=Traffic%20delays%20fell%20nearly%2050,been%20wasted%20sitting%20in%20traffic.</a:t>
            </a:r>
          </a:p>
        </p:txBody>
      </p:sp>
    </p:spTree>
    <p:extLst>
      <p:ext uri="{BB962C8B-B14F-4D97-AF65-F5344CB8AC3E}">
        <p14:creationId xmlns:p14="http://schemas.microsoft.com/office/powerpoint/2010/main" val="2710168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5F828-5182-6368-681C-D02E0F2D637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DDB2347-3119-B5EE-75DB-F1938433B970}"/>
              </a:ext>
            </a:extLst>
          </p:cNvPr>
          <p:cNvSpPr>
            <a:spLocks noGrp="1"/>
          </p:cNvSpPr>
          <p:nvPr>
            <p:ph idx="1"/>
          </p:nvPr>
        </p:nvSpPr>
        <p:spPr/>
        <p:txBody>
          <a:bodyPr/>
          <a:lstStyle/>
          <a:p>
            <a:endParaRPr lang="en-US"/>
          </a:p>
        </p:txBody>
      </p:sp>
      <p:pic>
        <p:nvPicPr>
          <p:cNvPr id="4" name="20231003_112743">
            <a:hlinkClick r:id="" action="ppaction://media"/>
            <a:extLst>
              <a:ext uri="{FF2B5EF4-FFF2-40B4-BE49-F238E27FC236}">
                <a16:creationId xmlns:a16="http://schemas.microsoft.com/office/drawing/2014/main" id="{EEBE2891-AFB5-2BF0-7D7E-C67FF13AE1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1311" y="468630"/>
            <a:ext cx="10882489" cy="6121400"/>
          </a:xfrm>
          <a:prstGeom prst="rect">
            <a:avLst/>
          </a:prstGeom>
        </p:spPr>
      </p:pic>
    </p:spTree>
    <p:extLst>
      <p:ext uri="{BB962C8B-B14F-4D97-AF65-F5344CB8AC3E}">
        <p14:creationId xmlns:p14="http://schemas.microsoft.com/office/powerpoint/2010/main" val="328698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7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2FDD0-2242-AD21-F45B-B493ED7204E6}"/>
              </a:ext>
            </a:extLst>
          </p:cNvPr>
          <p:cNvSpPr>
            <a:spLocks noGrp="1"/>
          </p:cNvSpPr>
          <p:nvPr>
            <p:ph type="title"/>
          </p:nvPr>
        </p:nvSpPr>
        <p:spPr/>
        <p:txBody>
          <a:bodyPr/>
          <a:lstStyle/>
          <a:p>
            <a:endParaRPr lang="en-US"/>
          </a:p>
        </p:txBody>
      </p:sp>
      <p:pic>
        <p:nvPicPr>
          <p:cNvPr id="4" name="20240122_195141">
            <a:hlinkClick r:id="" action="ppaction://media"/>
            <a:extLst>
              <a:ext uri="{FF2B5EF4-FFF2-40B4-BE49-F238E27FC236}">
                <a16:creationId xmlns:a16="http://schemas.microsoft.com/office/drawing/2014/main" id="{EDB88CB2-1641-F812-CF17-A75800435AF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3187" y="108743"/>
            <a:ext cx="11805626" cy="6640514"/>
          </a:xfrm>
        </p:spPr>
      </p:pic>
    </p:spTree>
    <p:extLst>
      <p:ext uri="{BB962C8B-B14F-4D97-AF65-F5344CB8AC3E}">
        <p14:creationId xmlns:p14="http://schemas.microsoft.com/office/powerpoint/2010/main" val="213738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49693F-7F7D-5BAC-AF5F-59448C0494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84559"/>
            <a:ext cx="10515600" cy="4088882"/>
          </a:xfrm>
        </p:spPr>
      </p:pic>
    </p:spTree>
    <p:extLst>
      <p:ext uri="{BB962C8B-B14F-4D97-AF65-F5344CB8AC3E}">
        <p14:creationId xmlns:p14="http://schemas.microsoft.com/office/powerpoint/2010/main" val="4180789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DDF7F-A30E-3686-6EF7-B3E4A0288661}"/>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C6B84F2C-515A-DC04-B0F6-D5801E8B0200}"/>
              </a:ext>
            </a:extLst>
          </p:cNvPr>
          <p:cNvSpPr>
            <a:spLocks noGrp="1"/>
          </p:cNvSpPr>
          <p:nvPr>
            <p:ph idx="1"/>
          </p:nvPr>
        </p:nvSpPr>
        <p:spPr/>
        <p:txBody>
          <a:bodyPr>
            <a:normAutofit/>
          </a:bodyPr>
          <a:lstStyle/>
          <a:p>
            <a:r>
              <a:rPr lang="en-US" sz="1200" dirty="0"/>
              <a:t>D. </a:t>
            </a:r>
            <a:r>
              <a:rPr lang="en-US" sz="1200" dirty="0" err="1"/>
              <a:t>Kreuzberger</a:t>
            </a:r>
            <a:r>
              <a:rPr lang="en-US" sz="1200" dirty="0"/>
              <a:t>, N. </a:t>
            </a:r>
            <a:r>
              <a:rPr lang="en-US" sz="1200" dirty="0" err="1"/>
              <a:t>Kühl</a:t>
            </a:r>
            <a:r>
              <a:rPr lang="en-US" sz="1200" dirty="0"/>
              <a:t> and S. </a:t>
            </a:r>
            <a:r>
              <a:rPr lang="en-US" sz="1200" dirty="0" err="1"/>
              <a:t>Hirschl</a:t>
            </a:r>
            <a:r>
              <a:rPr lang="en-US" sz="1200" dirty="0"/>
              <a:t>, "Machine Learning Operations (</a:t>
            </a:r>
            <a:r>
              <a:rPr lang="en-US" sz="1200" dirty="0" err="1"/>
              <a:t>MLOps</a:t>
            </a:r>
            <a:r>
              <a:rPr lang="en-US" sz="1200" dirty="0"/>
              <a:t>): Overview, Definition, and Architecture," in IEEE Access, vol. 11, pp. 31866-31879, 2023, </a:t>
            </a:r>
            <a:r>
              <a:rPr lang="en-US" sz="1200" dirty="0" err="1"/>
              <a:t>doi</a:t>
            </a:r>
            <a:r>
              <a:rPr lang="en-US" sz="1200" dirty="0"/>
              <a:t>: 10.1109/ACCESS.2023.3262138.</a:t>
            </a:r>
          </a:p>
          <a:p>
            <a:r>
              <a:rPr lang="en-US" sz="1200" i="0" dirty="0">
                <a:solidFill>
                  <a:srgbClr val="333333"/>
                </a:solidFill>
                <a:effectLst/>
                <a:latin typeface="HelveticaNeue Regular"/>
              </a:rPr>
              <a:t>V. S. Padilla, A. </a:t>
            </a:r>
            <a:r>
              <a:rPr lang="en-US" sz="1200" i="0" dirty="0" err="1">
                <a:solidFill>
                  <a:srgbClr val="333333"/>
                </a:solidFill>
                <a:effectLst/>
                <a:latin typeface="HelveticaNeue Regular"/>
              </a:rPr>
              <a:t>Collaguazo</a:t>
            </a:r>
            <a:r>
              <a:rPr lang="en-US" sz="1200" i="0" dirty="0">
                <a:solidFill>
                  <a:srgbClr val="333333"/>
                </a:solidFill>
                <a:effectLst/>
                <a:latin typeface="HelveticaNeue Regular"/>
              </a:rPr>
              <a:t>, J. J. Cabrera and J. </a:t>
            </a:r>
            <a:r>
              <a:rPr lang="en-US" sz="1200" i="0" dirty="0" err="1">
                <a:solidFill>
                  <a:srgbClr val="333333"/>
                </a:solidFill>
                <a:effectLst/>
                <a:latin typeface="HelveticaNeue Regular"/>
              </a:rPr>
              <a:t>Pesantez</a:t>
            </a:r>
            <a:r>
              <a:rPr lang="en-US" sz="1200" i="0" dirty="0">
                <a:solidFill>
                  <a:srgbClr val="333333"/>
                </a:solidFill>
                <a:effectLst/>
                <a:latin typeface="HelveticaNeue Regular"/>
              </a:rPr>
              <a:t>, "M2M technology for bus fleet management. Case study: A college transportation system," </a:t>
            </a:r>
            <a:r>
              <a:rPr lang="en-US" sz="1200" i="1" dirty="0">
                <a:solidFill>
                  <a:srgbClr val="333333"/>
                </a:solidFill>
                <a:effectLst/>
                <a:latin typeface="HelveticaNeue Regular"/>
              </a:rPr>
              <a:t>2020 IEEE Technology &amp; Engineering Management Conference (TEMSCON)</a:t>
            </a:r>
            <a:r>
              <a:rPr lang="en-US" sz="1200" i="0" dirty="0">
                <a:solidFill>
                  <a:srgbClr val="333333"/>
                </a:solidFill>
                <a:effectLst/>
                <a:latin typeface="HelveticaNeue Regular"/>
              </a:rPr>
              <a:t>, Novi, MI, USA, 2020, pp. 1-5, </a:t>
            </a:r>
            <a:r>
              <a:rPr lang="en-US" sz="1200" i="0" dirty="0" err="1">
                <a:solidFill>
                  <a:srgbClr val="333333"/>
                </a:solidFill>
                <a:effectLst/>
                <a:latin typeface="HelveticaNeue Regular"/>
              </a:rPr>
              <a:t>doi</a:t>
            </a:r>
            <a:r>
              <a:rPr lang="en-US" sz="1200" i="0" dirty="0">
                <a:solidFill>
                  <a:srgbClr val="333333"/>
                </a:solidFill>
                <a:effectLst/>
                <a:latin typeface="HelveticaNeue Regular"/>
              </a:rPr>
              <a:t>: 10.1109/TEMSCON47658.2020.9140131.</a:t>
            </a:r>
          </a:p>
          <a:p>
            <a:r>
              <a:rPr lang="en-US" sz="1200" i="0" dirty="0">
                <a:solidFill>
                  <a:srgbClr val="222222"/>
                </a:solidFill>
                <a:effectLst/>
                <a:latin typeface="helvetica neue"/>
              </a:rPr>
              <a:t>Zhao, </a:t>
            </a:r>
            <a:r>
              <a:rPr lang="en-US" sz="1200" i="0" dirty="0" err="1">
                <a:solidFill>
                  <a:srgbClr val="222222"/>
                </a:solidFill>
                <a:effectLst/>
                <a:latin typeface="helvetica neue"/>
              </a:rPr>
              <a:t>Dengfeng</a:t>
            </a:r>
            <a:r>
              <a:rPr lang="en-US" sz="1200" i="0" dirty="0">
                <a:solidFill>
                  <a:srgbClr val="222222"/>
                </a:solidFill>
                <a:effectLst/>
                <a:latin typeface="helvetica neue"/>
              </a:rPr>
              <a:t>, Haiyang Li, </a:t>
            </a:r>
            <a:r>
              <a:rPr lang="en-US" sz="1200" i="0" dirty="0" err="1">
                <a:solidFill>
                  <a:srgbClr val="222222"/>
                </a:solidFill>
                <a:effectLst/>
                <a:latin typeface="helvetica neue"/>
              </a:rPr>
              <a:t>Junjian</a:t>
            </a:r>
            <a:r>
              <a:rPr lang="en-US" sz="1200" i="0" dirty="0">
                <a:solidFill>
                  <a:srgbClr val="222222"/>
                </a:solidFill>
                <a:effectLst/>
                <a:latin typeface="helvetica neue"/>
              </a:rPr>
              <a:t> Hou, </a:t>
            </a:r>
            <a:r>
              <a:rPr lang="en-US" sz="1200" i="0" dirty="0" err="1">
                <a:solidFill>
                  <a:srgbClr val="222222"/>
                </a:solidFill>
                <a:effectLst/>
                <a:latin typeface="helvetica neue"/>
              </a:rPr>
              <a:t>Pengliang</a:t>
            </a:r>
            <a:r>
              <a:rPr lang="en-US" sz="1200" i="0" dirty="0">
                <a:solidFill>
                  <a:srgbClr val="222222"/>
                </a:solidFill>
                <a:effectLst/>
                <a:latin typeface="helvetica neue"/>
              </a:rPr>
              <a:t> Gong, </a:t>
            </a:r>
            <a:r>
              <a:rPr lang="en-US" sz="1200" i="0" dirty="0" err="1">
                <a:solidFill>
                  <a:srgbClr val="222222"/>
                </a:solidFill>
                <a:effectLst/>
                <a:latin typeface="helvetica neue"/>
              </a:rPr>
              <a:t>Yudong</a:t>
            </a:r>
            <a:r>
              <a:rPr lang="en-US" sz="1200" i="0" dirty="0">
                <a:solidFill>
                  <a:srgbClr val="222222"/>
                </a:solidFill>
                <a:effectLst/>
                <a:latin typeface="helvetica neue"/>
              </a:rPr>
              <a:t> Zhong, </a:t>
            </a:r>
            <a:r>
              <a:rPr lang="en-US" sz="1200" i="0" dirty="0" err="1">
                <a:solidFill>
                  <a:srgbClr val="222222"/>
                </a:solidFill>
                <a:effectLst/>
                <a:latin typeface="helvetica neue"/>
              </a:rPr>
              <a:t>Wenbin</a:t>
            </a:r>
            <a:r>
              <a:rPr lang="en-US" sz="1200" i="0" dirty="0">
                <a:solidFill>
                  <a:srgbClr val="222222"/>
                </a:solidFill>
                <a:effectLst/>
                <a:latin typeface="helvetica neue"/>
              </a:rPr>
              <a:t> He, and Zhijun Fu. 2023. "A Review of the Data-Driven Prediction Method of Vehicle Fuel Consumption" </a:t>
            </a:r>
            <a:r>
              <a:rPr lang="en-US" sz="1200" i="1" dirty="0">
                <a:solidFill>
                  <a:srgbClr val="222222"/>
                </a:solidFill>
                <a:effectLst/>
                <a:latin typeface="helvetica neue"/>
              </a:rPr>
              <a:t>Energies</a:t>
            </a:r>
            <a:r>
              <a:rPr lang="en-US" sz="1200" i="0" dirty="0">
                <a:solidFill>
                  <a:srgbClr val="222222"/>
                </a:solidFill>
                <a:effectLst/>
                <a:latin typeface="helvetica neue"/>
              </a:rPr>
              <a:t> 16, no. 14: 5258. </a:t>
            </a:r>
            <a:r>
              <a:rPr lang="en-US" sz="1200" i="0" dirty="0">
                <a:solidFill>
                  <a:srgbClr val="222222"/>
                </a:solidFill>
                <a:effectLst/>
                <a:latin typeface="helvetica neue"/>
                <a:hlinkClick r:id="rId2"/>
              </a:rPr>
              <a:t>https://doi.org/10.3390/en16145258</a:t>
            </a:r>
            <a:endParaRPr lang="en-US" sz="1200" i="0" dirty="0">
              <a:solidFill>
                <a:srgbClr val="222222"/>
              </a:solidFill>
              <a:effectLst/>
              <a:latin typeface="helvetica neue"/>
            </a:endParaRPr>
          </a:p>
          <a:p>
            <a:r>
              <a:rPr lang="en-US" sz="1200" dirty="0">
                <a:hlinkClick r:id="rId3"/>
              </a:rPr>
              <a:t>https://www.researchgate.net/publication/221720836_Road_Traffic_Injuries_and_Data_Systems_in_Egypt_Addressing_the_Challenges#:~:text=Current%20estimates%20for%20Egypt%20show,DALYs)%20lost%20in%20the%20country</a:t>
            </a:r>
            <a:r>
              <a:rPr lang="en-US" sz="1200" dirty="0"/>
              <a:t>.</a:t>
            </a:r>
          </a:p>
          <a:p>
            <a:r>
              <a:rPr lang="en-US" sz="1200" dirty="0">
                <a:hlinkClick r:id="rId4"/>
              </a:rPr>
              <a:t>https://www.autonews.com/mobility-report-newsletter/average-time-spent-us-traffic-jams-cut-73-hours-during-pandemic-study#:~:text=Traffic%20delays%20fell%20nearly%2050,been%20wasted%20sitting%20in%20traffic</a:t>
            </a:r>
            <a:r>
              <a:rPr lang="en-US" sz="1200" dirty="0"/>
              <a:t>.</a:t>
            </a:r>
          </a:p>
          <a:p>
            <a:r>
              <a:rPr lang="en-US" sz="1200" dirty="0" err="1"/>
              <a:t>Wanli</a:t>
            </a:r>
            <a:r>
              <a:rPr lang="en-US" sz="1200" dirty="0"/>
              <a:t> Han, </a:t>
            </a:r>
            <a:r>
              <a:rPr lang="en-US" sz="1200" dirty="0" err="1"/>
              <a:t>Jianyou</a:t>
            </a:r>
            <a:r>
              <a:rPr lang="en-US" sz="1200" dirty="0"/>
              <a:t> </a:t>
            </a:r>
            <a:r>
              <a:rPr lang="en-US" sz="1200" dirty="0" err="1"/>
              <a:t>Zhao,Driver</a:t>
            </a:r>
            <a:r>
              <a:rPr lang="en-US" sz="1200" dirty="0"/>
              <a:t> </a:t>
            </a:r>
            <a:r>
              <a:rPr lang="en-US" sz="1200" dirty="0" err="1"/>
              <a:t>behaviour</a:t>
            </a:r>
            <a:r>
              <a:rPr lang="en-US" sz="1200" dirty="0"/>
              <a:t> and traffic accident involvement among professional urban bus drivers in </a:t>
            </a:r>
            <a:r>
              <a:rPr lang="en-US" sz="1200" dirty="0" err="1"/>
              <a:t>China,Transportation</a:t>
            </a:r>
            <a:r>
              <a:rPr lang="en-US" sz="1200" dirty="0"/>
              <a:t> Research Part F: Traffic Psychology and </a:t>
            </a:r>
            <a:r>
              <a:rPr lang="en-US" sz="1200" dirty="0" err="1"/>
              <a:t>Behaviour,Volume</a:t>
            </a:r>
            <a:r>
              <a:rPr lang="en-US" sz="1200" dirty="0"/>
              <a:t> 74,2020,Pages 184-197,ISSN 1369-8478,https://doi.org/10.1016/j.trf.2020.08.007.(https://www.sciencedirect.com/science/article/pii/S1369847820304897)</a:t>
            </a:r>
          </a:p>
          <a:p>
            <a:pPr marL="0" indent="0">
              <a:buNone/>
            </a:pPr>
            <a:endParaRPr lang="en-US" sz="1200" dirty="0"/>
          </a:p>
          <a:p>
            <a:r>
              <a:rPr lang="en-US" sz="1200" i="0" dirty="0">
                <a:effectLst/>
                <a:latin typeface="Times New Roman" panose="02020603050405020304" pitchFamily="18" charset="0"/>
                <a:cs typeface="Times New Roman" panose="02020603050405020304" pitchFamily="18" charset="0"/>
              </a:rPr>
              <a:t>D. </a:t>
            </a:r>
            <a:r>
              <a:rPr lang="en-US" sz="1200" i="0" dirty="0" err="1">
                <a:effectLst/>
                <a:latin typeface="Times New Roman" panose="02020603050405020304" pitchFamily="18" charset="0"/>
                <a:cs typeface="Times New Roman" panose="02020603050405020304" pitchFamily="18" charset="0"/>
              </a:rPr>
              <a:t>Kreuzberger</a:t>
            </a:r>
            <a:r>
              <a:rPr lang="en-US" sz="1200" i="0" dirty="0">
                <a:effectLst/>
                <a:latin typeface="Times New Roman" panose="02020603050405020304" pitchFamily="18" charset="0"/>
                <a:cs typeface="Times New Roman" panose="02020603050405020304" pitchFamily="18" charset="0"/>
              </a:rPr>
              <a:t>, N. </a:t>
            </a:r>
            <a:r>
              <a:rPr lang="en-US" sz="1200" i="0" dirty="0" err="1">
                <a:effectLst/>
                <a:latin typeface="Times New Roman" panose="02020603050405020304" pitchFamily="18" charset="0"/>
                <a:cs typeface="Times New Roman" panose="02020603050405020304" pitchFamily="18" charset="0"/>
              </a:rPr>
              <a:t>Kühl</a:t>
            </a:r>
            <a:r>
              <a:rPr lang="en-US" sz="1200" i="0" dirty="0">
                <a:effectLst/>
                <a:latin typeface="Times New Roman" panose="02020603050405020304" pitchFamily="18" charset="0"/>
                <a:cs typeface="Times New Roman" panose="02020603050405020304" pitchFamily="18" charset="0"/>
              </a:rPr>
              <a:t> and S. </a:t>
            </a:r>
            <a:r>
              <a:rPr lang="en-US" sz="1200" i="0" dirty="0" err="1">
                <a:effectLst/>
                <a:latin typeface="Times New Roman" panose="02020603050405020304" pitchFamily="18" charset="0"/>
                <a:cs typeface="Times New Roman" panose="02020603050405020304" pitchFamily="18" charset="0"/>
              </a:rPr>
              <a:t>Hirschl</a:t>
            </a:r>
            <a:r>
              <a:rPr lang="en-US" sz="1200" i="0" dirty="0">
                <a:effectLst/>
                <a:latin typeface="Times New Roman" panose="02020603050405020304" pitchFamily="18" charset="0"/>
                <a:cs typeface="Times New Roman" panose="02020603050405020304" pitchFamily="18" charset="0"/>
              </a:rPr>
              <a:t>, "Machine Learning Operations (</a:t>
            </a:r>
            <a:r>
              <a:rPr lang="en-US" sz="1200" i="0" dirty="0" err="1">
                <a:effectLst/>
                <a:latin typeface="Times New Roman" panose="02020603050405020304" pitchFamily="18" charset="0"/>
                <a:cs typeface="Times New Roman" panose="02020603050405020304" pitchFamily="18" charset="0"/>
              </a:rPr>
              <a:t>MLOps</a:t>
            </a:r>
            <a:r>
              <a:rPr lang="en-US" sz="1200" i="0" dirty="0">
                <a:effectLst/>
                <a:latin typeface="Times New Roman" panose="02020603050405020304" pitchFamily="18" charset="0"/>
                <a:cs typeface="Times New Roman" panose="02020603050405020304" pitchFamily="18" charset="0"/>
              </a:rPr>
              <a:t>): Overview, Definition, and Architecture," in </a:t>
            </a:r>
            <a:r>
              <a:rPr lang="en-US" sz="1000" b="1" i="0" dirty="0">
                <a:effectLst/>
                <a:latin typeface="Times New Roman" panose="02020603050405020304" pitchFamily="18" charset="0"/>
                <a:cs typeface="Times New Roman" panose="02020603050405020304" pitchFamily="18" charset="0"/>
              </a:rPr>
              <a:t>IEEE</a:t>
            </a:r>
            <a:r>
              <a:rPr lang="en-US" sz="1200" i="0" dirty="0">
                <a:effectLst/>
                <a:latin typeface="Times New Roman" panose="02020603050405020304" pitchFamily="18" charset="0"/>
                <a:cs typeface="Times New Roman" panose="02020603050405020304" pitchFamily="18" charset="0"/>
              </a:rPr>
              <a:t> Access, vol. 11, pp. 31866-31879, </a:t>
            </a:r>
            <a:r>
              <a:rPr lang="en-US" sz="1000" b="1" i="0" dirty="0">
                <a:effectLst/>
                <a:latin typeface="Times New Roman" panose="02020603050405020304" pitchFamily="18" charset="0"/>
                <a:cs typeface="Times New Roman" panose="02020603050405020304" pitchFamily="18" charset="0"/>
              </a:rPr>
              <a:t>2023</a:t>
            </a:r>
            <a:r>
              <a:rPr lang="en-US" sz="1200" i="0" dirty="0">
                <a:effectLst/>
                <a:latin typeface="Times New Roman" panose="02020603050405020304" pitchFamily="18" charset="0"/>
                <a:cs typeface="Times New Roman" panose="02020603050405020304" pitchFamily="18" charset="0"/>
              </a:rPr>
              <a:t>, </a:t>
            </a:r>
            <a:r>
              <a:rPr lang="en-US" sz="1200" i="0" dirty="0" err="1">
                <a:effectLst/>
                <a:latin typeface="Times New Roman" panose="02020603050405020304" pitchFamily="18" charset="0"/>
                <a:cs typeface="Times New Roman" panose="02020603050405020304" pitchFamily="18" charset="0"/>
              </a:rPr>
              <a:t>doi</a:t>
            </a:r>
            <a:r>
              <a:rPr lang="en-US" sz="1200" i="0" dirty="0">
                <a:effectLst/>
                <a:latin typeface="Times New Roman" panose="02020603050405020304" pitchFamily="18" charset="0"/>
                <a:cs typeface="Times New Roman" panose="02020603050405020304" pitchFamily="18" charset="0"/>
              </a:rPr>
              <a:t>: 10.1109/ACCESS.2023.3262138.</a:t>
            </a:r>
          </a:p>
          <a:p>
            <a:endParaRPr lang="en-US" sz="1200" dirty="0"/>
          </a:p>
        </p:txBody>
      </p:sp>
    </p:spTree>
    <p:extLst>
      <p:ext uri="{BB962C8B-B14F-4D97-AF65-F5344CB8AC3E}">
        <p14:creationId xmlns:p14="http://schemas.microsoft.com/office/powerpoint/2010/main" val="1082401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FE907-C5E8-1E9B-CB6F-8DCC41DA6099}"/>
              </a:ext>
            </a:extLst>
          </p:cNvPr>
          <p:cNvSpPr>
            <a:spLocks noGrp="1"/>
          </p:cNvSpPr>
          <p:nvPr>
            <p:ph type="title"/>
          </p:nvPr>
        </p:nvSpPr>
        <p:spPr/>
        <p:txBody>
          <a:bodyPr/>
          <a:lstStyle/>
          <a:p>
            <a:r>
              <a:rPr lang="en-US" b="0" i="0" dirty="0">
                <a:solidFill>
                  <a:srgbClr val="222222"/>
                </a:solidFill>
                <a:effectLst/>
                <a:latin typeface="Calibri" panose="020F0502020204030204" pitchFamily="34" charset="0"/>
              </a:rPr>
              <a:t>Motivation:</a:t>
            </a:r>
            <a:endParaRPr lang="en-US" dirty="0"/>
          </a:p>
        </p:txBody>
      </p:sp>
      <p:sp>
        <p:nvSpPr>
          <p:cNvPr id="3" name="Content Placeholder 2">
            <a:extLst>
              <a:ext uri="{FF2B5EF4-FFF2-40B4-BE49-F238E27FC236}">
                <a16:creationId xmlns:a16="http://schemas.microsoft.com/office/drawing/2014/main" id="{AE0F7357-E788-715F-9C9A-01051D50AA0E}"/>
              </a:ext>
            </a:extLst>
          </p:cNvPr>
          <p:cNvSpPr>
            <a:spLocks noGrp="1"/>
          </p:cNvSpPr>
          <p:nvPr>
            <p:ph idx="1"/>
          </p:nvPr>
        </p:nvSpPr>
        <p:spPr/>
        <p:txBody>
          <a:bodyPr/>
          <a:lstStyle/>
          <a:p>
            <a:pPr algn="l">
              <a:buFont typeface="+mj-lt"/>
              <a:buAutoNum type="arabicPeriod"/>
            </a:pPr>
            <a:r>
              <a:rPr lang="en-US" i="0" dirty="0">
                <a:effectLst/>
                <a:latin typeface="Times New Roman" panose="02020603050405020304" pitchFamily="18" charset="0"/>
                <a:cs typeface="Times New Roman" panose="02020603050405020304" pitchFamily="18" charset="0"/>
              </a:rPr>
              <a:t>Promote Decent Work: Implementing measures that lead to a reduction in accidents will contribute to creating a safer and more secure working environment for professional drivers.</a:t>
            </a:r>
          </a:p>
          <a:p>
            <a:pPr algn="l">
              <a:buFont typeface="+mj-lt"/>
              <a:buAutoNum type="arabicPeriod"/>
            </a:pPr>
            <a:r>
              <a:rPr lang="en-US" i="0" dirty="0">
                <a:effectLst/>
                <a:latin typeface="Times New Roman" panose="02020603050405020304" pitchFamily="18" charset="0"/>
                <a:cs typeface="Times New Roman" panose="02020603050405020304" pitchFamily="18" charset="0"/>
              </a:rPr>
              <a:t>Support Economic Growth: By decreasing the number of accidents, the project aims to reduce the economic losses associated with road traffic accidents, such as costs related to health care, vehicle repairs, and lost productivity due to road closures and traffic jams.</a:t>
            </a:r>
            <a:endParaRPr lang="en-US"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8B0BF3DC-A934-753B-EB03-A60C866E958D}"/>
              </a:ext>
            </a:extLst>
          </p:cNvPr>
          <p:cNvSpPr>
            <a:spLocks noChangeArrowheads="1"/>
          </p:cNvSpPr>
          <p:nvPr/>
        </p:nvSpPr>
        <p:spPr bwMode="auto">
          <a:xfrm>
            <a:off x="0" y="0"/>
            <a:ext cx="1219200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FFFFFF"/>
              </a:solidFill>
              <a:effectLst/>
              <a:latin typeface="Arial" panose="020B0604020202020204" pitchFamily="34" charset="0"/>
              <a:ea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a:ln>
                  <a:noFill/>
                </a:ln>
                <a:solidFill>
                  <a:srgbClr val="FFFFFF"/>
                </a:solidFill>
                <a:effectLst/>
                <a:latin typeface="Arial" panose="020B0604020202020204" pitchFamily="34" charset="0"/>
                <a:ea typeface="Söhne"/>
              </a:rPr>
              <a:t>Enhance Work Safety</a:t>
            </a:r>
            <a:r>
              <a:rPr kumimoji="0" lang="en-US" altLang="en-US" sz="1800" b="0" i="0" u="none" strike="noStrike" cap="none" normalizeH="0" baseline="0">
                <a:ln>
                  <a:noFill/>
                </a:ln>
                <a:solidFill>
                  <a:srgbClr val="FFFFFF"/>
                </a:solidFill>
                <a:effectLst/>
                <a:latin typeface="Arial" panose="020B0604020202020204" pitchFamily="34" charset="0"/>
                <a:ea typeface="Söhne"/>
              </a:rPr>
              <a:t>: Initiatives to reduce accidents aim to foster a safer working environment for drivers, ensuring their well-being and security.</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a:ln>
                  <a:noFill/>
                </a:ln>
                <a:solidFill>
                  <a:srgbClr val="FFFFFF"/>
                </a:solidFill>
                <a:effectLst/>
                <a:latin typeface="Arial" panose="020B0604020202020204" pitchFamily="34" charset="0"/>
                <a:ea typeface="Söhne"/>
              </a:rPr>
              <a:t>Boost Economic Efficiency</a:t>
            </a:r>
            <a:r>
              <a:rPr kumimoji="0" lang="en-US" altLang="en-US" sz="1800" b="0" i="0" u="none" strike="noStrike" cap="none" normalizeH="0" baseline="0">
                <a:ln>
                  <a:noFill/>
                </a:ln>
                <a:solidFill>
                  <a:srgbClr val="FFFFFF"/>
                </a:solidFill>
                <a:effectLst/>
                <a:latin typeface="Arial" panose="020B0604020202020204" pitchFamily="34" charset="0"/>
                <a:ea typeface="Söhne"/>
              </a:rPr>
              <a:t>: Minimizing road accidents curtails related economic losses, improving productivity and reducing expenses in healthcare and vehicle maintenance.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503276FD-6DBB-E239-E8E5-A244AD793E64}"/>
              </a:ext>
            </a:extLst>
          </p:cNvPr>
          <p:cNvSpPr>
            <a:spLocks noChangeArrowheads="1"/>
          </p:cNvSpPr>
          <p:nvPr/>
        </p:nvSpPr>
        <p:spPr bwMode="auto">
          <a:xfrm>
            <a:off x="0" y="0"/>
            <a:ext cx="97790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Arial" panose="020B0604020202020204" pitchFamily="34" charset="0"/>
                <a:ea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7D2694EC-52F0-0068-DB20-03DFCDE70724}"/>
              </a:ext>
            </a:extLst>
          </p:cNvPr>
          <p:cNvSpPr>
            <a:spLocks noChangeArrowheads="1"/>
          </p:cNvSpPr>
          <p:nvPr/>
        </p:nvSpPr>
        <p:spPr bwMode="auto">
          <a:xfrm>
            <a:off x="152400" y="152400"/>
            <a:ext cx="1219200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FFFFFF"/>
              </a:solidFill>
              <a:effectLst/>
              <a:latin typeface="Arial" panose="020B0604020202020204" pitchFamily="34" charset="0"/>
              <a:ea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a:ln>
                  <a:noFill/>
                </a:ln>
                <a:solidFill>
                  <a:srgbClr val="FFFFFF"/>
                </a:solidFill>
                <a:effectLst/>
                <a:latin typeface="Arial" panose="020B0604020202020204" pitchFamily="34" charset="0"/>
                <a:ea typeface="Söhne"/>
              </a:rPr>
              <a:t>Enhance Work Safety</a:t>
            </a:r>
            <a:r>
              <a:rPr kumimoji="0" lang="en-US" altLang="en-US" sz="1800" b="0" i="0" u="none" strike="noStrike" cap="none" normalizeH="0" baseline="0">
                <a:ln>
                  <a:noFill/>
                </a:ln>
                <a:solidFill>
                  <a:srgbClr val="FFFFFF"/>
                </a:solidFill>
                <a:effectLst/>
                <a:latin typeface="Arial" panose="020B0604020202020204" pitchFamily="34" charset="0"/>
                <a:ea typeface="Söhne"/>
              </a:rPr>
              <a:t>: Initiatives to reduce accidents aim to foster a safer working environment for drivers, ensuring their well-being and security.</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a:ln>
                  <a:noFill/>
                </a:ln>
                <a:solidFill>
                  <a:srgbClr val="FFFFFF"/>
                </a:solidFill>
                <a:effectLst/>
                <a:latin typeface="Arial" panose="020B0604020202020204" pitchFamily="34" charset="0"/>
                <a:ea typeface="Söhne"/>
              </a:rPr>
              <a:t>Boost Economic Efficiency</a:t>
            </a:r>
            <a:r>
              <a:rPr kumimoji="0" lang="en-US" altLang="en-US" sz="1800" b="0" i="0" u="none" strike="noStrike" cap="none" normalizeH="0" baseline="0">
                <a:ln>
                  <a:noFill/>
                </a:ln>
                <a:solidFill>
                  <a:srgbClr val="FFFFFF"/>
                </a:solidFill>
                <a:effectLst/>
                <a:latin typeface="Arial" panose="020B0604020202020204" pitchFamily="34" charset="0"/>
                <a:ea typeface="Söhne"/>
              </a:rPr>
              <a:t>: Minimizing road accidents curtails related economic losses, improving productivity and reducing expenses in healthcare and vehicle maintenance.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1121F69E-E9DC-AF65-E9E2-E9627EE3113C}"/>
              </a:ext>
            </a:extLst>
          </p:cNvPr>
          <p:cNvSpPr>
            <a:spLocks noChangeArrowheads="1"/>
          </p:cNvSpPr>
          <p:nvPr/>
        </p:nvSpPr>
        <p:spPr bwMode="auto">
          <a:xfrm>
            <a:off x="152400" y="152400"/>
            <a:ext cx="97790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Arial" panose="020B0604020202020204" pitchFamily="34" charset="0"/>
                <a:ea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92910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22C7-F00D-B199-D443-85D878B303E3}"/>
              </a:ext>
            </a:extLst>
          </p:cNvPr>
          <p:cNvSpPr>
            <a:spLocks noGrp="1"/>
          </p:cNvSpPr>
          <p:nvPr>
            <p:ph type="title"/>
          </p:nvPr>
        </p:nvSpPr>
        <p:spPr/>
        <p:txBody>
          <a:bodyPr/>
          <a:lstStyle/>
          <a:p>
            <a:r>
              <a:rPr lang="en-US" i="0" dirty="0">
                <a:solidFill>
                  <a:srgbClr val="222222"/>
                </a:solidFill>
                <a:effectLst/>
                <a:latin typeface="Calibri" panose="020F0502020204030204" pitchFamily="34" charset="0"/>
              </a:rPr>
              <a:t>Technical Problem</a:t>
            </a:r>
            <a:endParaRPr lang="en-US" dirty="0"/>
          </a:p>
        </p:txBody>
      </p:sp>
      <p:sp>
        <p:nvSpPr>
          <p:cNvPr id="3" name="Content Placeholder 2">
            <a:extLst>
              <a:ext uri="{FF2B5EF4-FFF2-40B4-BE49-F238E27FC236}">
                <a16:creationId xmlns:a16="http://schemas.microsoft.com/office/drawing/2014/main" id="{C3DAD021-34EF-8FA3-EBFF-5A71459AB284}"/>
              </a:ext>
            </a:extLst>
          </p:cNvPr>
          <p:cNvSpPr>
            <a:spLocks noGrp="1"/>
          </p:cNvSpPr>
          <p:nvPr>
            <p:ph idx="1"/>
          </p:nvPr>
        </p:nvSpPr>
        <p:spPr>
          <a:xfrm>
            <a:off x="838200" y="1554501"/>
            <a:ext cx="10515600" cy="2571277"/>
          </a:xfrm>
        </p:spPr>
        <p:txBody>
          <a:bodyPr/>
          <a:lstStyle/>
          <a:p>
            <a:r>
              <a:rPr lang="en-US" dirty="0"/>
              <a:t>System high accuracy detection of dangerous driver behavior required human observation and report.</a:t>
            </a:r>
          </a:p>
          <a:p>
            <a:r>
              <a:rPr lang="en-US" dirty="0"/>
              <a:t>But the detection of : </a:t>
            </a:r>
          </a:p>
          <a:p>
            <a:pPr lvl="1"/>
            <a:r>
              <a:rPr lang="en-US" dirty="0"/>
              <a:t>Driver dangers patterns</a:t>
            </a:r>
          </a:p>
          <a:p>
            <a:pPr lvl="1"/>
            <a:r>
              <a:rPr lang="en-US" dirty="0"/>
              <a:t>The outer circumstances</a:t>
            </a:r>
          </a:p>
          <a:p>
            <a:pPr marL="457200" lvl="1" indent="0">
              <a:buNone/>
            </a:pPr>
            <a:r>
              <a:rPr lang="en-US" dirty="0"/>
              <a:t>	Will indeed lower the human need.</a:t>
            </a:r>
          </a:p>
          <a:p>
            <a:pPr marL="457200" lvl="1" indent="0">
              <a:buNone/>
            </a:pPr>
            <a:endParaRPr lang="en-US" dirty="0"/>
          </a:p>
        </p:txBody>
      </p:sp>
      <p:sp>
        <p:nvSpPr>
          <p:cNvPr id="4" name="TextBox 3">
            <a:extLst>
              <a:ext uri="{FF2B5EF4-FFF2-40B4-BE49-F238E27FC236}">
                <a16:creationId xmlns:a16="http://schemas.microsoft.com/office/drawing/2014/main" id="{550C983B-068A-9956-F7DA-B1D0F360975B}"/>
              </a:ext>
            </a:extLst>
          </p:cNvPr>
          <p:cNvSpPr txBox="1"/>
          <p:nvPr/>
        </p:nvSpPr>
        <p:spPr>
          <a:xfrm>
            <a:off x="-103221" y="6002512"/>
            <a:ext cx="12398442" cy="892552"/>
          </a:xfrm>
          <a:prstGeom prst="rect">
            <a:avLst/>
          </a:prstGeom>
          <a:noFill/>
        </p:spPr>
        <p:txBody>
          <a:bodyPr wrap="square" rtlCol="0">
            <a:spAutoFit/>
          </a:bodyPr>
          <a:lstStyle/>
          <a:p>
            <a:pPr algn="ctr"/>
            <a:r>
              <a:rPr lang="en-US" sz="1600" b="0" i="0" dirty="0">
                <a:solidFill>
                  <a:srgbClr val="333333"/>
                </a:solidFill>
                <a:effectLst/>
                <a:latin typeface="Times New Roman" panose="02020603050405020304" pitchFamily="18" charset="0"/>
                <a:cs typeface="Times New Roman" panose="02020603050405020304" pitchFamily="18" charset="0"/>
              </a:rPr>
              <a:t>Will You Accept an Imperfect AI? Exploring Designs for Adjusting End-user Expectations of AI Systems. In Proceedings of the </a:t>
            </a:r>
            <a:r>
              <a:rPr lang="en-US" b="1" i="0" dirty="0">
                <a:solidFill>
                  <a:srgbClr val="333333"/>
                </a:solidFill>
                <a:effectLst/>
                <a:latin typeface="Times New Roman" panose="02020603050405020304" pitchFamily="18" charset="0"/>
                <a:cs typeface="Times New Roman" panose="02020603050405020304" pitchFamily="18" charset="0"/>
              </a:rPr>
              <a:t>2019</a:t>
            </a:r>
            <a:r>
              <a:rPr lang="en-US" sz="1600" b="0" i="0" dirty="0">
                <a:solidFill>
                  <a:srgbClr val="333333"/>
                </a:solidFill>
                <a:effectLst/>
                <a:latin typeface="Times New Roman" panose="02020603050405020304" pitchFamily="18" charset="0"/>
                <a:cs typeface="Times New Roman" panose="02020603050405020304" pitchFamily="18" charset="0"/>
              </a:rPr>
              <a:t> CHI Conference on Human Factors in Computing Systems </a:t>
            </a:r>
            <a:r>
              <a:rPr lang="en-US" b="1" i="0" dirty="0">
                <a:solidFill>
                  <a:srgbClr val="333333"/>
                </a:solidFill>
                <a:effectLst/>
                <a:latin typeface="Times New Roman" panose="02020603050405020304" pitchFamily="18" charset="0"/>
                <a:cs typeface="Times New Roman" panose="02020603050405020304" pitchFamily="18" charset="0"/>
              </a:rPr>
              <a:t>(CHI '19). </a:t>
            </a:r>
            <a:r>
              <a:rPr lang="en-US" sz="1600" b="0" i="0" dirty="0">
                <a:solidFill>
                  <a:srgbClr val="333333"/>
                </a:solidFill>
                <a:effectLst/>
                <a:latin typeface="Times New Roman" panose="02020603050405020304" pitchFamily="18" charset="0"/>
                <a:cs typeface="Times New Roman" panose="02020603050405020304" pitchFamily="18" charset="0"/>
              </a:rPr>
              <a:t>Association for Computing Machinery, New York, NY, USA, Paper 411, 1–14. https://doi.org/10.1145/3290605.3300641</a:t>
            </a:r>
            <a:endParaRPr lang="en-US" sz="1600" i="0" dirty="0">
              <a:effectLst/>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399DDD51-4FB8-1D72-CF05-49C58FDB9E1D}"/>
              </a:ext>
            </a:extLst>
          </p:cNvPr>
          <p:cNvSpPr txBox="1">
            <a:spLocks/>
          </p:cNvSpPr>
          <p:nvPr/>
        </p:nvSpPr>
        <p:spPr>
          <a:xfrm>
            <a:off x="838200" y="4262232"/>
            <a:ext cx="10515600" cy="25712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p>
        </p:txBody>
      </p:sp>
      <p:sp>
        <p:nvSpPr>
          <p:cNvPr id="7" name="Content Placeholder 2">
            <a:extLst>
              <a:ext uri="{FF2B5EF4-FFF2-40B4-BE49-F238E27FC236}">
                <a16:creationId xmlns:a16="http://schemas.microsoft.com/office/drawing/2014/main" id="{EFF39BD8-0D46-AAAF-12DC-C5D57E3A7968}"/>
              </a:ext>
            </a:extLst>
          </p:cNvPr>
          <p:cNvSpPr txBox="1">
            <a:spLocks/>
          </p:cNvSpPr>
          <p:nvPr/>
        </p:nvSpPr>
        <p:spPr>
          <a:xfrm>
            <a:off x="838200" y="4286723"/>
            <a:ext cx="10515600" cy="25712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en-US" dirty="0"/>
          </a:p>
        </p:txBody>
      </p:sp>
      <p:sp>
        <p:nvSpPr>
          <p:cNvPr id="8" name="Content Placeholder 2">
            <a:extLst>
              <a:ext uri="{FF2B5EF4-FFF2-40B4-BE49-F238E27FC236}">
                <a16:creationId xmlns:a16="http://schemas.microsoft.com/office/drawing/2014/main" id="{E1F306EC-233C-CD87-5302-5F9CAA468E82}"/>
              </a:ext>
            </a:extLst>
          </p:cNvPr>
          <p:cNvSpPr txBox="1">
            <a:spLocks/>
          </p:cNvSpPr>
          <p:nvPr/>
        </p:nvSpPr>
        <p:spPr>
          <a:xfrm>
            <a:off x="838200" y="4314325"/>
            <a:ext cx="10515600" cy="25712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effectLst/>
                <a:latin typeface="Söhne"/>
              </a:rPr>
              <a:t>A lot of research on understanding ML algorithms, there's little on how to set them up properly</a:t>
            </a:r>
            <a:endParaRPr lang="en-US" dirty="0"/>
          </a:p>
        </p:txBody>
      </p:sp>
    </p:spTree>
    <p:extLst>
      <p:ext uri="{BB962C8B-B14F-4D97-AF65-F5344CB8AC3E}">
        <p14:creationId xmlns:p14="http://schemas.microsoft.com/office/powerpoint/2010/main" val="898893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587B-3B11-50FB-429F-1DCCC4C97417}"/>
              </a:ext>
            </a:extLst>
          </p:cNvPr>
          <p:cNvSpPr>
            <a:spLocks noGrp="1"/>
          </p:cNvSpPr>
          <p:nvPr>
            <p:ph type="title"/>
          </p:nvPr>
        </p:nvSpPr>
        <p:spPr>
          <a:xfrm>
            <a:off x="838200" y="155643"/>
            <a:ext cx="10515600" cy="1535045"/>
          </a:xfrm>
        </p:spPr>
        <p:txBody>
          <a:bodyPr/>
          <a:lstStyle/>
          <a:p>
            <a:r>
              <a:rPr lang="en-US" dirty="0"/>
              <a:t>Objectives</a:t>
            </a:r>
          </a:p>
        </p:txBody>
      </p:sp>
      <p:sp>
        <p:nvSpPr>
          <p:cNvPr id="3" name="Content Placeholder 2">
            <a:extLst>
              <a:ext uri="{FF2B5EF4-FFF2-40B4-BE49-F238E27FC236}">
                <a16:creationId xmlns:a16="http://schemas.microsoft.com/office/drawing/2014/main" id="{FFDB5348-894F-0E5D-B98A-C20D641C141E}"/>
              </a:ext>
            </a:extLst>
          </p:cNvPr>
          <p:cNvSpPr>
            <a:spLocks noGrp="1"/>
          </p:cNvSpPr>
          <p:nvPr>
            <p:ph idx="1"/>
          </p:nvPr>
        </p:nvSpPr>
        <p:spPr>
          <a:xfrm>
            <a:off x="838200" y="1624714"/>
            <a:ext cx="10515600" cy="2286000"/>
          </a:xfrm>
        </p:spPr>
        <p:txBody>
          <a:bodyPr/>
          <a:lstStyle/>
          <a:p>
            <a:r>
              <a:rPr lang="en-US" dirty="0"/>
              <a:t>Driver aggressive driving detection:</a:t>
            </a:r>
          </a:p>
          <a:p>
            <a:pPr lvl="1"/>
            <a:r>
              <a:rPr lang="en-US" dirty="0"/>
              <a:t>speeding and braking (in context)</a:t>
            </a:r>
          </a:p>
          <a:p>
            <a:pPr lvl="1"/>
            <a:r>
              <a:rPr lang="en-US" dirty="0"/>
              <a:t>Harsh/Sudden Turns </a:t>
            </a:r>
          </a:p>
          <a:p>
            <a:pPr lvl="1"/>
            <a:r>
              <a:rPr lang="en-US" dirty="0"/>
              <a:t>Continuous Lan change</a:t>
            </a:r>
          </a:p>
          <a:p>
            <a:pPr marL="457200" lvl="1" indent="0">
              <a:buNone/>
            </a:pPr>
            <a:endParaRPr lang="en-US" dirty="0"/>
          </a:p>
          <a:p>
            <a:pPr marL="457200" lvl="1" indent="0">
              <a:buNone/>
            </a:pPr>
            <a:endParaRPr lang="en-US" dirty="0"/>
          </a:p>
        </p:txBody>
      </p:sp>
      <p:sp>
        <p:nvSpPr>
          <p:cNvPr id="4" name="Content Placeholder 2">
            <a:extLst>
              <a:ext uri="{FF2B5EF4-FFF2-40B4-BE49-F238E27FC236}">
                <a16:creationId xmlns:a16="http://schemas.microsoft.com/office/drawing/2014/main" id="{C16B1682-F7CE-F361-96E5-4FA5BC7EE954}"/>
              </a:ext>
            </a:extLst>
          </p:cNvPr>
          <p:cNvSpPr txBox="1">
            <a:spLocks/>
          </p:cNvSpPr>
          <p:nvPr/>
        </p:nvSpPr>
        <p:spPr>
          <a:xfrm>
            <a:off x="838200" y="3844739"/>
            <a:ext cx="10515600" cy="23706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Rapidly bring trained models into production</a:t>
            </a:r>
          </a:p>
          <a:p>
            <a:pPr lvl="1"/>
            <a:r>
              <a:rPr lang="en-US" dirty="0"/>
              <a:t>Continuous evaluation</a:t>
            </a:r>
          </a:p>
          <a:p>
            <a:pPr lvl="1"/>
            <a:r>
              <a:rPr lang="en-US" dirty="0"/>
              <a:t>Incremental training</a:t>
            </a:r>
          </a:p>
          <a:p>
            <a:pPr marL="457200" lvl="1" indent="0">
              <a:buFont typeface="Arial" panose="020B0604020202020204" pitchFamily="34" charset="0"/>
              <a:buNone/>
            </a:pPr>
            <a:endParaRPr lang="en-US" dirty="0"/>
          </a:p>
        </p:txBody>
      </p:sp>
      <p:sp>
        <p:nvSpPr>
          <p:cNvPr id="8" name="TextBox 7">
            <a:extLst>
              <a:ext uri="{FF2B5EF4-FFF2-40B4-BE49-F238E27FC236}">
                <a16:creationId xmlns:a16="http://schemas.microsoft.com/office/drawing/2014/main" id="{9C45500D-6E62-9728-EC01-C93C9FA7E7ED}"/>
              </a:ext>
            </a:extLst>
          </p:cNvPr>
          <p:cNvSpPr txBox="1"/>
          <p:nvPr/>
        </p:nvSpPr>
        <p:spPr>
          <a:xfrm>
            <a:off x="-103221" y="6056026"/>
            <a:ext cx="12398442" cy="646331"/>
          </a:xfrm>
          <a:prstGeom prst="rect">
            <a:avLst/>
          </a:prstGeom>
          <a:noFill/>
        </p:spPr>
        <p:txBody>
          <a:bodyPr wrap="square" rtlCol="0">
            <a:spAutoFit/>
          </a:bodyPr>
          <a:lstStyle/>
          <a:p>
            <a:pPr algn="ctr"/>
            <a:r>
              <a:rPr lang="en-US" sz="1600" i="0" dirty="0">
                <a:effectLst/>
                <a:latin typeface="Times New Roman" panose="02020603050405020304" pitchFamily="18" charset="0"/>
                <a:cs typeface="Times New Roman" panose="02020603050405020304" pitchFamily="18" charset="0"/>
              </a:rPr>
              <a:t>D. </a:t>
            </a:r>
            <a:r>
              <a:rPr lang="en-US" sz="1600" i="0" dirty="0" err="1">
                <a:effectLst/>
                <a:latin typeface="Times New Roman" panose="02020603050405020304" pitchFamily="18" charset="0"/>
                <a:cs typeface="Times New Roman" panose="02020603050405020304" pitchFamily="18" charset="0"/>
              </a:rPr>
              <a:t>Kreuzberger</a:t>
            </a:r>
            <a:r>
              <a:rPr lang="en-US" sz="1600" i="0" dirty="0">
                <a:effectLst/>
                <a:latin typeface="Times New Roman" panose="02020603050405020304" pitchFamily="18" charset="0"/>
                <a:cs typeface="Times New Roman" panose="02020603050405020304" pitchFamily="18" charset="0"/>
              </a:rPr>
              <a:t>, N. </a:t>
            </a:r>
            <a:r>
              <a:rPr lang="en-US" sz="1600" i="0" dirty="0" err="1">
                <a:effectLst/>
                <a:latin typeface="Times New Roman" panose="02020603050405020304" pitchFamily="18" charset="0"/>
                <a:cs typeface="Times New Roman" panose="02020603050405020304" pitchFamily="18" charset="0"/>
              </a:rPr>
              <a:t>Kühl</a:t>
            </a:r>
            <a:r>
              <a:rPr lang="en-US" sz="1600" i="0" dirty="0">
                <a:effectLst/>
                <a:latin typeface="Times New Roman" panose="02020603050405020304" pitchFamily="18" charset="0"/>
                <a:cs typeface="Times New Roman" panose="02020603050405020304" pitchFamily="18" charset="0"/>
              </a:rPr>
              <a:t> and S. </a:t>
            </a:r>
            <a:r>
              <a:rPr lang="en-US" sz="1600" i="0" dirty="0" err="1">
                <a:effectLst/>
                <a:latin typeface="Times New Roman" panose="02020603050405020304" pitchFamily="18" charset="0"/>
                <a:cs typeface="Times New Roman" panose="02020603050405020304" pitchFamily="18" charset="0"/>
              </a:rPr>
              <a:t>Hirschl</a:t>
            </a:r>
            <a:r>
              <a:rPr lang="en-US" sz="1600" i="0" dirty="0">
                <a:effectLst/>
                <a:latin typeface="Times New Roman" panose="02020603050405020304" pitchFamily="18" charset="0"/>
                <a:cs typeface="Times New Roman" panose="02020603050405020304" pitchFamily="18" charset="0"/>
              </a:rPr>
              <a:t>, "Machine Learning Operations (</a:t>
            </a:r>
            <a:r>
              <a:rPr lang="en-US" sz="1600" i="0" dirty="0" err="1">
                <a:effectLst/>
                <a:latin typeface="Times New Roman" panose="02020603050405020304" pitchFamily="18" charset="0"/>
                <a:cs typeface="Times New Roman" panose="02020603050405020304" pitchFamily="18" charset="0"/>
              </a:rPr>
              <a:t>MLOps</a:t>
            </a:r>
            <a:r>
              <a:rPr lang="en-US" sz="1600" i="0" dirty="0">
                <a:effectLst/>
                <a:latin typeface="Times New Roman" panose="02020603050405020304" pitchFamily="18" charset="0"/>
                <a:cs typeface="Times New Roman" panose="02020603050405020304" pitchFamily="18" charset="0"/>
              </a:rPr>
              <a:t>): Overview, Definition, and Architecture," in </a:t>
            </a:r>
            <a:r>
              <a:rPr lang="en-US" b="1" i="0" dirty="0">
                <a:effectLst/>
                <a:latin typeface="Times New Roman" panose="02020603050405020304" pitchFamily="18" charset="0"/>
                <a:cs typeface="Times New Roman" panose="02020603050405020304" pitchFamily="18" charset="0"/>
              </a:rPr>
              <a:t>IEEE</a:t>
            </a:r>
            <a:r>
              <a:rPr lang="en-US" sz="1600" i="0" dirty="0">
                <a:effectLst/>
                <a:latin typeface="Times New Roman" panose="02020603050405020304" pitchFamily="18" charset="0"/>
                <a:cs typeface="Times New Roman" panose="02020603050405020304" pitchFamily="18" charset="0"/>
              </a:rPr>
              <a:t> Access, vol. 11, pp. 31866-31879, </a:t>
            </a:r>
            <a:r>
              <a:rPr lang="en-US" b="1" i="0" dirty="0">
                <a:effectLst/>
                <a:latin typeface="Times New Roman" panose="02020603050405020304" pitchFamily="18" charset="0"/>
                <a:cs typeface="Times New Roman" panose="02020603050405020304" pitchFamily="18" charset="0"/>
              </a:rPr>
              <a:t>2023</a:t>
            </a:r>
            <a:r>
              <a:rPr lang="en-US" sz="1600" i="0" dirty="0">
                <a:effectLst/>
                <a:latin typeface="Times New Roman" panose="02020603050405020304" pitchFamily="18" charset="0"/>
                <a:cs typeface="Times New Roman" panose="02020603050405020304" pitchFamily="18" charset="0"/>
              </a:rPr>
              <a:t>, </a:t>
            </a:r>
            <a:r>
              <a:rPr lang="en-US" sz="1600" i="0" dirty="0" err="1">
                <a:effectLst/>
                <a:latin typeface="Times New Roman" panose="02020603050405020304" pitchFamily="18" charset="0"/>
                <a:cs typeface="Times New Roman" panose="02020603050405020304" pitchFamily="18" charset="0"/>
              </a:rPr>
              <a:t>doi</a:t>
            </a:r>
            <a:r>
              <a:rPr lang="en-US" sz="1600" i="0" dirty="0">
                <a:effectLst/>
                <a:latin typeface="Times New Roman" panose="02020603050405020304" pitchFamily="18" charset="0"/>
                <a:cs typeface="Times New Roman" panose="02020603050405020304" pitchFamily="18" charset="0"/>
              </a:rPr>
              <a:t>: 10.1109/ACCESS.2023.3262138.</a:t>
            </a:r>
          </a:p>
        </p:txBody>
      </p:sp>
    </p:spTree>
    <p:extLst>
      <p:ext uri="{BB962C8B-B14F-4D97-AF65-F5344CB8AC3E}">
        <p14:creationId xmlns:p14="http://schemas.microsoft.com/office/powerpoint/2010/main" val="1957730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E3A25-AF20-3ECE-C4B6-70AE42A05D61}"/>
              </a:ext>
            </a:extLst>
          </p:cNvPr>
          <p:cNvSpPr>
            <a:spLocks noGrp="1"/>
          </p:cNvSpPr>
          <p:nvPr>
            <p:ph type="title"/>
          </p:nvPr>
        </p:nvSpPr>
        <p:spPr>
          <a:xfrm>
            <a:off x="182880" y="-291830"/>
            <a:ext cx="11877040" cy="1982519"/>
          </a:xfrm>
        </p:spPr>
        <p:txBody>
          <a:bodyPr>
            <a:normAutofit/>
          </a:bodyPr>
          <a:lstStyle/>
          <a:p>
            <a:r>
              <a:rPr lang="en-US" sz="4000" b="1" dirty="0">
                <a:latin typeface="Times New Roman" panose="02020603050405020304" pitchFamily="18" charset="0"/>
                <a:cs typeface="Times New Roman" panose="02020603050405020304" pitchFamily="18" charset="0"/>
              </a:rPr>
              <a:t>Related work 1/2 : </a:t>
            </a:r>
            <a:r>
              <a:rPr lang="en-US" sz="2400" dirty="0">
                <a:latin typeface="Times New Roman" panose="02020603050405020304" pitchFamily="18" charset="0"/>
                <a:cs typeface="Times New Roman" panose="02020603050405020304" pitchFamily="18" charset="0"/>
              </a:rPr>
              <a:t>Driving Behavior Classification Based on Oversampled Signals of Smartphone Embedded Sensors Using an Optimized Stacked-LSTM Neural Networks</a:t>
            </a:r>
            <a:endParaRPr lang="en-US"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C5A2AD-2F5E-6181-4ED7-13C0AC7D3127}"/>
              </a:ext>
            </a:extLst>
          </p:cNvPr>
          <p:cNvSpPr>
            <a:spLocks noGrp="1"/>
          </p:cNvSpPr>
          <p:nvPr>
            <p:ph idx="1"/>
          </p:nvPr>
        </p:nvSpPr>
        <p:spPr>
          <a:xfrm>
            <a:off x="314961" y="1825625"/>
            <a:ext cx="5944247" cy="4351338"/>
          </a:xfrm>
        </p:spPr>
        <p:txBody>
          <a:bodyPr>
            <a:normAutofit/>
          </a:bodyPr>
          <a:lstStyle/>
          <a:p>
            <a:r>
              <a:rPr lang="en-US" dirty="0"/>
              <a:t>This study proposes a model that can discover the aggressive driving pattern in less than 3 minutes </a:t>
            </a:r>
          </a:p>
          <a:p>
            <a:r>
              <a:rPr lang="en-US" sz="2400" b="0" i="0" dirty="0">
                <a:solidFill>
                  <a:srgbClr val="333333"/>
                </a:solidFill>
                <a:effectLst/>
                <a:latin typeface="Lato" panose="020F0502020204030204" pitchFamily="34" charset="0"/>
              </a:rPr>
              <a:t>UAH-</a:t>
            </a:r>
            <a:r>
              <a:rPr lang="en-US" sz="2400" b="0" i="0" dirty="0" err="1">
                <a:solidFill>
                  <a:srgbClr val="333333"/>
                </a:solidFill>
                <a:effectLst/>
                <a:latin typeface="Lato" panose="020F0502020204030204" pitchFamily="34" charset="0"/>
              </a:rPr>
              <a:t>DriveSet</a:t>
            </a:r>
            <a:r>
              <a:rPr lang="en-US" sz="2400" b="0" i="0" dirty="0">
                <a:solidFill>
                  <a:srgbClr val="333333"/>
                </a:solidFill>
                <a:effectLst/>
                <a:latin typeface="Lato" panose="020F0502020204030204" pitchFamily="34" charset="0"/>
              </a:rPr>
              <a:t>, </a:t>
            </a:r>
            <a:r>
              <a:rPr lang="en-US" sz="2400" b="0" i="0" dirty="0">
                <a:solidFill>
                  <a:srgbClr val="333333"/>
                </a:solidFill>
                <a:effectLst/>
                <a:latin typeface="Lato" panose="020F0502020204030203" pitchFamily="34" charset="0"/>
              </a:rPr>
              <a:t>performing 3 different behaviors</a:t>
            </a:r>
          </a:p>
          <a:p>
            <a:r>
              <a:rPr lang="en-US" dirty="0"/>
              <a:t>99.6 percent in three minutes of driving , 93 percent accuracy in real-world testing</a:t>
            </a:r>
          </a:p>
        </p:txBody>
      </p:sp>
      <p:sp>
        <p:nvSpPr>
          <p:cNvPr id="4" name="TextBox 3">
            <a:extLst>
              <a:ext uri="{FF2B5EF4-FFF2-40B4-BE49-F238E27FC236}">
                <a16:creationId xmlns:a16="http://schemas.microsoft.com/office/drawing/2014/main" id="{1E7231FB-F8E6-6805-C6F6-F61EF6ED1658}"/>
              </a:ext>
            </a:extLst>
          </p:cNvPr>
          <p:cNvSpPr txBox="1"/>
          <p:nvPr/>
        </p:nvSpPr>
        <p:spPr>
          <a:xfrm>
            <a:off x="-77821" y="6297716"/>
            <a:ext cx="12398442" cy="461665"/>
          </a:xfrm>
          <a:prstGeom prst="rect">
            <a:avLst/>
          </a:prstGeom>
          <a:noFill/>
        </p:spPr>
        <p:txBody>
          <a:bodyPr wrap="square" rtlCol="0">
            <a:spAutoFit/>
          </a:bodyPr>
          <a:lstStyle/>
          <a:p>
            <a:pPr algn="ctr"/>
            <a:r>
              <a:rPr lang="en-US" sz="1200" b="0" i="0" dirty="0">
                <a:solidFill>
                  <a:srgbClr val="333333"/>
                </a:solidFill>
                <a:effectLst/>
                <a:latin typeface="HelveticaNeue Regular"/>
              </a:rPr>
              <a:t>V. S. Padilla, A. </a:t>
            </a:r>
            <a:r>
              <a:rPr lang="en-US" sz="1200" b="0" i="0" dirty="0" err="1">
                <a:solidFill>
                  <a:srgbClr val="333333"/>
                </a:solidFill>
                <a:effectLst/>
                <a:latin typeface="HelveticaNeue Regular"/>
              </a:rPr>
              <a:t>Collaguazo</a:t>
            </a:r>
            <a:r>
              <a:rPr lang="en-US" sz="1200" b="0" i="0" dirty="0">
                <a:solidFill>
                  <a:srgbClr val="333333"/>
                </a:solidFill>
                <a:effectLst/>
                <a:latin typeface="HelveticaNeue Regular"/>
              </a:rPr>
              <a:t>, J. J. Cabrera and J. </a:t>
            </a:r>
            <a:r>
              <a:rPr lang="en-US" sz="1200" b="0" i="0" dirty="0" err="1">
                <a:solidFill>
                  <a:srgbClr val="333333"/>
                </a:solidFill>
                <a:effectLst/>
                <a:latin typeface="HelveticaNeue Regular"/>
              </a:rPr>
              <a:t>Pesantez</a:t>
            </a:r>
            <a:r>
              <a:rPr lang="en-US" sz="1200" b="0" i="0" dirty="0">
                <a:solidFill>
                  <a:srgbClr val="333333"/>
                </a:solidFill>
                <a:effectLst/>
                <a:latin typeface="HelveticaNeue Regular"/>
              </a:rPr>
              <a:t>, "M2M technology for bus fleet management. Case study: A college transportation system," </a:t>
            </a:r>
            <a:r>
              <a:rPr lang="en-US" sz="1200" b="1" i="1" dirty="0">
                <a:solidFill>
                  <a:srgbClr val="333333"/>
                </a:solidFill>
                <a:effectLst/>
                <a:latin typeface="HelveticaNeue Regular"/>
              </a:rPr>
              <a:t>2020 IEEE </a:t>
            </a:r>
            <a:r>
              <a:rPr lang="en-US" sz="1200" b="0" i="1" dirty="0">
                <a:solidFill>
                  <a:srgbClr val="333333"/>
                </a:solidFill>
                <a:effectLst/>
                <a:latin typeface="HelveticaNeue Regular"/>
              </a:rPr>
              <a:t>Technology &amp; Engineering Management Conference (TEMSCON)</a:t>
            </a:r>
            <a:r>
              <a:rPr lang="en-US" sz="1200" b="0" i="0" dirty="0">
                <a:solidFill>
                  <a:srgbClr val="333333"/>
                </a:solidFill>
                <a:effectLst/>
                <a:latin typeface="HelveticaNeue Regular"/>
              </a:rPr>
              <a:t>, Novi, MI, USA, 2020, pp. 1-5, </a:t>
            </a:r>
            <a:r>
              <a:rPr lang="en-US" sz="1200" b="0" i="0" dirty="0" err="1">
                <a:solidFill>
                  <a:srgbClr val="333333"/>
                </a:solidFill>
                <a:effectLst/>
                <a:latin typeface="HelveticaNeue Regular"/>
              </a:rPr>
              <a:t>doi</a:t>
            </a:r>
            <a:r>
              <a:rPr lang="en-US" sz="1200" b="0" i="0" dirty="0">
                <a:solidFill>
                  <a:srgbClr val="333333"/>
                </a:solidFill>
                <a:effectLst/>
                <a:latin typeface="HelveticaNeue Regular"/>
              </a:rPr>
              <a:t>: 10.1109/TEMSCON47658.2020.9140131.</a:t>
            </a:r>
            <a:endParaRPr lang="en-US" sz="1200" dirty="0"/>
          </a:p>
        </p:txBody>
      </p:sp>
      <p:pic>
        <p:nvPicPr>
          <p:cNvPr id="6" name="Picture 5">
            <a:extLst>
              <a:ext uri="{FF2B5EF4-FFF2-40B4-BE49-F238E27FC236}">
                <a16:creationId xmlns:a16="http://schemas.microsoft.com/office/drawing/2014/main" id="{6A835CFA-0D0E-1C1A-B5DE-AA632809BBB1}"/>
              </a:ext>
            </a:extLst>
          </p:cNvPr>
          <p:cNvPicPr>
            <a:picLocks noChangeAspect="1"/>
          </p:cNvPicPr>
          <p:nvPr/>
        </p:nvPicPr>
        <p:blipFill>
          <a:blip r:embed="rId3"/>
          <a:stretch>
            <a:fillRect/>
          </a:stretch>
        </p:blipFill>
        <p:spPr>
          <a:xfrm>
            <a:off x="6855376" y="1543660"/>
            <a:ext cx="5153744" cy="4315427"/>
          </a:xfrm>
          <a:prstGeom prst="rect">
            <a:avLst/>
          </a:prstGeom>
        </p:spPr>
      </p:pic>
    </p:spTree>
    <p:extLst>
      <p:ext uri="{BB962C8B-B14F-4D97-AF65-F5344CB8AC3E}">
        <p14:creationId xmlns:p14="http://schemas.microsoft.com/office/powerpoint/2010/main" val="70886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E3A25-AF20-3ECE-C4B6-70AE42A05D61}"/>
              </a:ext>
            </a:extLst>
          </p:cNvPr>
          <p:cNvSpPr>
            <a:spLocks noGrp="1"/>
          </p:cNvSpPr>
          <p:nvPr>
            <p:ph type="title"/>
          </p:nvPr>
        </p:nvSpPr>
        <p:spPr>
          <a:xfrm>
            <a:off x="87549" y="-77821"/>
            <a:ext cx="11972371" cy="1768510"/>
          </a:xfrm>
        </p:spPr>
        <p:txBody>
          <a:bodyPr>
            <a:normAutofit/>
          </a:bodyPr>
          <a:lstStyle/>
          <a:p>
            <a:r>
              <a:rPr lang="en-US" sz="4000" b="1" dirty="0">
                <a:latin typeface="Times New Roman" panose="02020603050405020304" pitchFamily="18" charset="0"/>
                <a:cs typeface="Times New Roman" panose="02020603050405020304" pitchFamily="18" charset="0"/>
              </a:rPr>
              <a:t>Related work 2/2 : </a:t>
            </a:r>
            <a:r>
              <a:rPr lang="en-US" sz="3200" dirty="0">
                <a:latin typeface="Times New Roman" panose="02020603050405020304" pitchFamily="18" charset="0"/>
                <a:cs typeface="Times New Roman" panose="02020603050405020304" pitchFamily="18" charset="0"/>
              </a:rPr>
              <a:t>Machine Learning Operations (</a:t>
            </a:r>
            <a:r>
              <a:rPr lang="en-US" sz="3200" dirty="0" err="1">
                <a:latin typeface="Times New Roman" panose="02020603050405020304" pitchFamily="18" charset="0"/>
                <a:cs typeface="Times New Roman" panose="02020603050405020304" pitchFamily="18" charset="0"/>
              </a:rPr>
              <a:t>MLOps</a:t>
            </a:r>
            <a:r>
              <a:rPr lang="en-US" sz="3200" dirty="0">
                <a:latin typeface="Times New Roman" panose="02020603050405020304" pitchFamily="18" charset="0"/>
                <a:cs typeface="Times New Roman" panose="02020603050405020304" pitchFamily="18" charset="0"/>
              </a:rPr>
              <a:t>): Overview, Definition, and Architecture</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C5A2AD-2F5E-6181-4ED7-13C0AC7D3127}"/>
              </a:ext>
            </a:extLst>
          </p:cNvPr>
          <p:cNvSpPr>
            <a:spLocks noGrp="1"/>
          </p:cNvSpPr>
          <p:nvPr>
            <p:ph idx="1"/>
          </p:nvPr>
        </p:nvSpPr>
        <p:spPr>
          <a:xfrm>
            <a:off x="314961" y="1575881"/>
            <a:ext cx="5874084" cy="4601082"/>
          </a:xfrm>
        </p:spPr>
        <p:txBody>
          <a:bodyPr>
            <a:normAutofit/>
          </a:bodyPr>
          <a:lstStyle/>
          <a:p>
            <a:r>
              <a:rPr lang="en-US" sz="2400" dirty="0" err="1">
                <a:latin typeface="Times New Roman" panose="02020603050405020304" pitchFamily="18" charset="0"/>
                <a:cs typeface="Times New Roman" panose="02020603050405020304" pitchFamily="18" charset="0"/>
              </a:rPr>
              <a:t>MLOps</a:t>
            </a:r>
            <a:r>
              <a:rPr lang="en-US" sz="2400" dirty="0">
                <a:latin typeface="Times New Roman" panose="02020603050405020304" pitchFamily="18" charset="0"/>
                <a:cs typeface="Times New Roman" panose="02020603050405020304" pitchFamily="18" charset="0"/>
              </a:rPr>
              <a:t> Definition &amp; Architecture: The study provides a comprehensive definition of </a:t>
            </a:r>
            <a:r>
              <a:rPr lang="en-US" sz="2400" dirty="0" err="1">
                <a:latin typeface="Times New Roman" panose="02020603050405020304" pitchFamily="18" charset="0"/>
                <a:cs typeface="Times New Roman" panose="02020603050405020304" pitchFamily="18" charset="0"/>
              </a:rPr>
              <a:t>MLOps</a:t>
            </a:r>
            <a:r>
              <a:rPr lang="en-US" sz="2400" dirty="0">
                <a:latin typeface="Times New Roman" panose="02020603050405020304" pitchFamily="18" charset="0"/>
                <a:cs typeface="Times New Roman" panose="02020603050405020304" pitchFamily="18" charset="0"/>
              </a:rPr>
              <a:t>, highlighting its essential role in transitioning ML models from development to scalable, sustainable production environments.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Methodology: Utilizes a mixed-method approach to establish core principles, components, necessary roles, and workflow orchestration for effective ML operations.</a:t>
            </a:r>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E7231FB-F8E6-6805-C6F6-F61EF6ED1658}"/>
              </a:ext>
            </a:extLst>
          </p:cNvPr>
          <p:cNvSpPr txBox="1"/>
          <p:nvPr/>
        </p:nvSpPr>
        <p:spPr>
          <a:xfrm>
            <a:off x="838200" y="6371324"/>
            <a:ext cx="10515600" cy="461665"/>
          </a:xfrm>
          <a:prstGeom prst="rect">
            <a:avLst/>
          </a:prstGeom>
          <a:noFill/>
        </p:spPr>
        <p:txBody>
          <a:bodyPr wrap="square" rtlCol="0">
            <a:spAutoFit/>
          </a:bodyPr>
          <a:lstStyle/>
          <a:p>
            <a:pPr algn="ctr"/>
            <a:r>
              <a:rPr lang="en-US" sz="1200" i="0" dirty="0">
                <a:effectLst/>
                <a:latin typeface="Times New Roman" panose="02020603050405020304" pitchFamily="18" charset="0"/>
                <a:cs typeface="Times New Roman" panose="02020603050405020304" pitchFamily="18" charset="0"/>
              </a:rPr>
              <a:t>D. </a:t>
            </a:r>
            <a:r>
              <a:rPr lang="en-US" sz="1200" i="0" dirty="0" err="1">
                <a:effectLst/>
                <a:latin typeface="Times New Roman" panose="02020603050405020304" pitchFamily="18" charset="0"/>
                <a:cs typeface="Times New Roman" panose="02020603050405020304" pitchFamily="18" charset="0"/>
              </a:rPr>
              <a:t>Kreuzberger</a:t>
            </a:r>
            <a:r>
              <a:rPr lang="en-US" sz="1200" i="0" dirty="0">
                <a:effectLst/>
                <a:latin typeface="Times New Roman" panose="02020603050405020304" pitchFamily="18" charset="0"/>
                <a:cs typeface="Times New Roman" panose="02020603050405020304" pitchFamily="18" charset="0"/>
              </a:rPr>
              <a:t>, N. </a:t>
            </a:r>
            <a:r>
              <a:rPr lang="en-US" sz="1200" i="0" dirty="0" err="1">
                <a:effectLst/>
                <a:latin typeface="Times New Roman" panose="02020603050405020304" pitchFamily="18" charset="0"/>
                <a:cs typeface="Times New Roman" panose="02020603050405020304" pitchFamily="18" charset="0"/>
              </a:rPr>
              <a:t>Kühl</a:t>
            </a:r>
            <a:r>
              <a:rPr lang="en-US" sz="1200" i="0" dirty="0">
                <a:effectLst/>
                <a:latin typeface="Times New Roman" panose="02020603050405020304" pitchFamily="18" charset="0"/>
                <a:cs typeface="Times New Roman" panose="02020603050405020304" pitchFamily="18" charset="0"/>
              </a:rPr>
              <a:t> and S. </a:t>
            </a:r>
            <a:r>
              <a:rPr lang="en-US" sz="1200" i="0" dirty="0" err="1">
                <a:effectLst/>
                <a:latin typeface="Times New Roman" panose="02020603050405020304" pitchFamily="18" charset="0"/>
                <a:cs typeface="Times New Roman" panose="02020603050405020304" pitchFamily="18" charset="0"/>
              </a:rPr>
              <a:t>Hirschl</a:t>
            </a:r>
            <a:r>
              <a:rPr lang="en-US" sz="1200" i="0" dirty="0">
                <a:effectLst/>
                <a:latin typeface="Times New Roman" panose="02020603050405020304" pitchFamily="18" charset="0"/>
                <a:cs typeface="Times New Roman" panose="02020603050405020304" pitchFamily="18" charset="0"/>
              </a:rPr>
              <a:t>, "Machine Learning Operations (</a:t>
            </a:r>
            <a:r>
              <a:rPr lang="en-US" sz="1200" i="0" dirty="0" err="1">
                <a:effectLst/>
                <a:latin typeface="Times New Roman" panose="02020603050405020304" pitchFamily="18" charset="0"/>
                <a:cs typeface="Times New Roman" panose="02020603050405020304" pitchFamily="18" charset="0"/>
              </a:rPr>
              <a:t>MLOps</a:t>
            </a:r>
            <a:r>
              <a:rPr lang="en-US" sz="1200" i="0" dirty="0">
                <a:effectLst/>
                <a:latin typeface="Times New Roman" panose="02020603050405020304" pitchFamily="18" charset="0"/>
                <a:cs typeface="Times New Roman" panose="02020603050405020304" pitchFamily="18" charset="0"/>
              </a:rPr>
              <a:t>): Overview, Definition, and Architecture," in </a:t>
            </a:r>
            <a:r>
              <a:rPr lang="en-US" sz="1200" b="1" i="0" dirty="0">
                <a:effectLst/>
                <a:latin typeface="Times New Roman" panose="02020603050405020304" pitchFamily="18" charset="0"/>
                <a:cs typeface="Times New Roman" panose="02020603050405020304" pitchFamily="18" charset="0"/>
              </a:rPr>
              <a:t>IEEE</a:t>
            </a:r>
            <a:r>
              <a:rPr lang="en-US" sz="1200" i="0" dirty="0">
                <a:effectLst/>
                <a:latin typeface="Times New Roman" panose="02020603050405020304" pitchFamily="18" charset="0"/>
                <a:cs typeface="Times New Roman" panose="02020603050405020304" pitchFamily="18" charset="0"/>
              </a:rPr>
              <a:t> Access, vol. 11, pp. 31866-31879, </a:t>
            </a:r>
            <a:r>
              <a:rPr lang="en-US" sz="1200" b="1" i="0" dirty="0">
                <a:effectLst/>
                <a:latin typeface="Times New Roman" panose="02020603050405020304" pitchFamily="18" charset="0"/>
                <a:cs typeface="Times New Roman" panose="02020603050405020304" pitchFamily="18" charset="0"/>
              </a:rPr>
              <a:t>2023</a:t>
            </a:r>
            <a:r>
              <a:rPr lang="en-US" sz="1200" i="0" dirty="0">
                <a:effectLst/>
                <a:latin typeface="Times New Roman" panose="02020603050405020304" pitchFamily="18" charset="0"/>
                <a:cs typeface="Times New Roman" panose="02020603050405020304" pitchFamily="18" charset="0"/>
              </a:rPr>
              <a:t>, </a:t>
            </a:r>
            <a:r>
              <a:rPr lang="en-US" sz="1200" i="0" dirty="0" err="1">
                <a:effectLst/>
                <a:latin typeface="Times New Roman" panose="02020603050405020304" pitchFamily="18" charset="0"/>
                <a:cs typeface="Times New Roman" panose="02020603050405020304" pitchFamily="18" charset="0"/>
              </a:rPr>
              <a:t>doi</a:t>
            </a:r>
            <a:r>
              <a:rPr lang="en-US" sz="1200" i="0" dirty="0">
                <a:effectLst/>
                <a:latin typeface="Times New Roman" panose="02020603050405020304" pitchFamily="18" charset="0"/>
                <a:cs typeface="Times New Roman" panose="02020603050405020304" pitchFamily="18" charset="0"/>
              </a:rPr>
              <a:t>: 10.1109/ACCESS.2023.3262138.</a:t>
            </a:r>
          </a:p>
        </p:txBody>
      </p:sp>
      <p:pic>
        <p:nvPicPr>
          <p:cNvPr id="6" name="Picture 5">
            <a:extLst>
              <a:ext uri="{FF2B5EF4-FFF2-40B4-BE49-F238E27FC236}">
                <a16:creationId xmlns:a16="http://schemas.microsoft.com/office/drawing/2014/main" id="{AE5FA2EF-5D9E-512B-A36B-9766D4C6DE0C}"/>
              </a:ext>
            </a:extLst>
          </p:cNvPr>
          <p:cNvPicPr>
            <a:picLocks noChangeAspect="1"/>
          </p:cNvPicPr>
          <p:nvPr/>
        </p:nvPicPr>
        <p:blipFill>
          <a:blip r:embed="rId2"/>
          <a:stretch>
            <a:fillRect/>
          </a:stretch>
        </p:blipFill>
        <p:spPr>
          <a:xfrm>
            <a:off x="7662951" y="1094221"/>
            <a:ext cx="4529049" cy="4601082"/>
          </a:xfrm>
          <a:prstGeom prst="rect">
            <a:avLst/>
          </a:prstGeom>
        </p:spPr>
      </p:pic>
    </p:spTree>
    <p:extLst>
      <p:ext uri="{BB962C8B-B14F-4D97-AF65-F5344CB8AC3E}">
        <p14:creationId xmlns:p14="http://schemas.microsoft.com/office/powerpoint/2010/main" val="369248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23935-C03D-936D-8B2B-907230FC52A5}"/>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B41860FF-D2C9-A9A5-AD35-6BD6DC633565}"/>
              </a:ext>
            </a:extLst>
          </p:cNvPr>
          <p:cNvSpPr>
            <a:spLocks noGrp="1"/>
          </p:cNvSpPr>
          <p:nvPr>
            <p:ph idx="1"/>
          </p:nvPr>
        </p:nvSpPr>
        <p:spPr/>
        <p:txBody>
          <a:bodyPr/>
          <a:lstStyle/>
          <a:p>
            <a:r>
              <a:rPr lang="en-US" dirty="0"/>
              <a:t>A cross platform fleet management app:</a:t>
            </a:r>
            <a:br>
              <a:rPr lang="en-US" dirty="0"/>
            </a:br>
            <a:r>
              <a:rPr lang="en-US" dirty="0"/>
              <a:t>offering:</a:t>
            </a:r>
          </a:p>
          <a:p>
            <a:pPr marL="0" indent="0">
              <a:buNone/>
            </a:pPr>
            <a:r>
              <a:rPr lang="en-US" dirty="0"/>
              <a:t>  1-a driver behavior real time tracking </a:t>
            </a:r>
          </a:p>
          <a:p>
            <a:pPr marL="0" indent="0">
              <a:buNone/>
            </a:pPr>
            <a:r>
              <a:rPr lang="en-US" dirty="0"/>
              <a:t>  2- always in production</a:t>
            </a:r>
            <a:endParaRPr lang="en-US" dirty="0">
              <a:solidFill>
                <a:srgbClr val="FF0000"/>
              </a:solidFill>
            </a:endParaRPr>
          </a:p>
        </p:txBody>
      </p:sp>
    </p:spTree>
    <p:extLst>
      <p:ext uri="{BB962C8B-B14F-4D97-AF65-F5344CB8AC3E}">
        <p14:creationId xmlns:p14="http://schemas.microsoft.com/office/powerpoint/2010/main" val="3558959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87F9B-20F6-56BC-8C8C-CC50D6B397C9}"/>
              </a:ext>
            </a:extLst>
          </p:cNvPr>
          <p:cNvSpPr>
            <a:spLocks noGrp="1"/>
          </p:cNvSpPr>
          <p:nvPr>
            <p:ph type="title"/>
          </p:nvPr>
        </p:nvSpPr>
        <p:spPr>
          <a:xfrm>
            <a:off x="324255" y="-444500"/>
            <a:ext cx="11010900" cy="2427289"/>
          </a:xfrm>
        </p:spPr>
        <p:txBody>
          <a:bodyPr/>
          <a:lstStyle/>
          <a:p>
            <a:r>
              <a:rPr lang="en-US" dirty="0"/>
              <a:t>Proposed Solution:</a:t>
            </a:r>
          </a:p>
        </p:txBody>
      </p:sp>
      <p:pic>
        <p:nvPicPr>
          <p:cNvPr id="11" name="Content Placeholder 10">
            <a:extLst>
              <a:ext uri="{FF2B5EF4-FFF2-40B4-BE49-F238E27FC236}">
                <a16:creationId xmlns:a16="http://schemas.microsoft.com/office/drawing/2014/main" id="{25B3C148-02B3-2D24-16C7-DA82FB7530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255" y="1292141"/>
            <a:ext cx="11543490" cy="4273718"/>
          </a:xfrm>
        </p:spPr>
      </p:pic>
    </p:spTree>
    <p:extLst>
      <p:ext uri="{BB962C8B-B14F-4D97-AF65-F5344CB8AC3E}">
        <p14:creationId xmlns:p14="http://schemas.microsoft.com/office/powerpoint/2010/main" val="3572030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2460</TotalTime>
  <Words>1684</Words>
  <Application>Microsoft Office PowerPoint</Application>
  <PresentationFormat>Widescreen</PresentationFormat>
  <Paragraphs>116</Paragraphs>
  <Slides>23</Slides>
  <Notes>8</Notes>
  <HiddenSlides>1</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ElsevierGulliver</vt:lpstr>
      <vt:lpstr>helvetica neue</vt:lpstr>
      <vt:lpstr>HelveticaNeue Regular</vt:lpstr>
      <vt:lpstr>Söhne</vt:lpstr>
      <vt:lpstr>Arial</vt:lpstr>
      <vt:lpstr>Calibri</vt:lpstr>
      <vt:lpstr>Calibri Light</vt:lpstr>
      <vt:lpstr>Lato</vt:lpstr>
      <vt:lpstr>Times New Roman</vt:lpstr>
      <vt:lpstr>Office Theme</vt:lpstr>
      <vt:lpstr>A cross platform fleet management app offering a driver behavior tracking system</vt:lpstr>
      <vt:lpstr>Introduction 1/2</vt:lpstr>
      <vt:lpstr>Motivation:</vt:lpstr>
      <vt:lpstr>Technical Problem</vt:lpstr>
      <vt:lpstr>Objectives</vt:lpstr>
      <vt:lpstr>Related work 1/2 : Driving Behavior Classification Based on Oversampled Signals of Smartphone Embedded Sensors Using an Optimized Stacked-LSTM Neural Networks</vt:lpstr>
      <vt:lpstr>Related work 2/2 : Machine Learning Operations (MLOps): Overview, Definition, and Architecture</vt:lpstr>
      <vt:lpstr>Problem statement</vt:lpstr>
      <vt:lpstr>Proposed Solution:</vt:lpstr>
      <vt:lpstr>Dataset: UAH-DriveSet </vt:lpstr>
      <vt:lpstr>Dataset: UAH-DriveSet </vt:lpstr>
      <vt:lpstr>Dataset: UAH-DriveSet </vt:lpstr>
      <vt:lpstr>Algorithm:</vt:lpstr>
      <vt:lpstr>Algorithm:</vt:lpstr>
      <vt:lpstr>System Overview:</vt:lpstr>
      <vt:lpstr>System Architecture: </vt:lpstr>
      <vt:lpstr>PowerPoint Presentation</vt:lpstr>
      <vt:lpstr>PowerPoint Presentation</vt:lpstr>
      <vt:lpstr>Demo website &amp; markers:</vt:lpstr>
      <vt:lpstr>PowerPoint Presentation</vt:lpstr>
      <vt:lpstr>PowerPoint Presentation</vt:lpstr>
      <vt:lpstr>PowerPoint Presentation</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mobile and web flutter to manage MSA fleet</dc:title>
  <dc:creator>Ahmed Diaaeldin</dc:creator>
  <cp:lastModifiedBy>Ahmed Diaaeldin</cp:lastModifiedBy>
  <cp:revision>10</cp:revision>
  <dcterms:created xsi:type="dcterms:W3CDTF">2023-10-24T08:58:33Z</dcterms:created>
  <dcterms:modified xsi:type="dcterms:W3CDTF">2024-01-23T08:00:17Z</dcterms:modified>
</cp:coreProperties>
</file>